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6" r:id="rId6"/>
    <p:sldMasterId id="2147483702" r:id="rId7"/>
  </p:sldMasterIdLst>
  <p:notesMasterIdLst>
    <p:notesMasterId r:id="rId26"/>
  </p:notesMasterIdLst>
  <p:sldIdLst>
    <p:sldId id="256" r:id="rId8"/>
    <p:sldId id="257" r:id="rId9"/>
    <p:sldId id="273" r:id="rId10"/>
    <p:sldId id="376" r:id="rId11"/>
    <p:sldId id="350" r:id="rId12"/>
    <p:sldId id="351" r:id="rId13"/>
    <p:sldId id="368" r:id="rId14"/>
    <p:sldId id="373" r:id="rId15"/>
    <p:sldId id="263" r:id="rId16"/>
    <p:sldId id="381" r:id="rId17"/>
    <p:sldId id="266" r:id="rId18"/>
    <p:sldId id="259" r:id="rId19"/>
    <p:sldId id="261" r:id="rId20"/>
    <p:sldId id="375" r:id="rId21"/>
    <p:sldId id="262" r:id="rId22"/>
    <p:sldId id="264" r:id="rId23"/>
    <p:sldId id="274" r:id="rId24"/>
    <p:sldId id="271" r:id="rId25"/>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87522" autoAdjust="0"/>
  </p:normalViewPr>
  <p:slideViewPr>
    <p:cSldViewPr snapToGrid="0">
      <p:cViewPr>
        <p:scale>
          <a:sx n="100" d="100"/>
          <a:sy n="100" d="100"/>
        </p:scale>
        <p:origin x="72"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7C01F32B-E49A-4B5E-8242-5ADD1BBB100E}" type="datetimeFigureOut">
              <a:rPr lang="en-US" smtClean="0"/>
              <a:t>1/11/2022</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A0964EEA-BE24-418B-9A5C-FE28E984F38E}" type="slidenum">
              <a:rPr lang="en-US" smtClean="0"/>
              <a:t>‹#›</a:t>
            </a:fld>
            <a:endParaRPr lang="en-US"/>
          </a:p>
        </p:txBody>
      </p:sp>
    </p:spTree>
    <p:extLst>
      <p:ext uri="{BB962C8B-B14F-4D97-AF65-F5344CB8AC3E}">
        <p14:creationId xmlns:p14="http://schemas.microsoft.com/office/powerpoint/2010/main" val="92656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a:t>
            </a:fld>
            <a:endParaRPr lang="en-US"/>
          </a:p>
        </p:txBody>
      </p:sp>
    </p:spTree>
    <p:extLst>
      <p:ext uri="{BB962C8B-B14F-4D97-AF65-F5344CB8AC3E}">
        <p14:creationId xmlns:p14="http://schemas.microsoft.com/office/powerpoint/2010/main" val="116920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11</a:t>
            </a:fld>
            <a:endParaRPr lang="en-US"/>
          </a:p>
        </p:txBody>
      </p:sp>
    </p:spTree>
    <p:extLst>
      <p:ext uri="{BB962C8B-B14F-4D97-AF65-F5344CB8AC3E}">
        <p14:creationId xmlns:p14="http://schemas.microsoft.com/office/powerpoint/2010/main" val="135495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12</a:t>
            </a:fld>
            <a:endParaRPr lang="en-US"/>
          </a:p>
        </p:txBody>
      </p:sp>
    </p:spTree>
    <p:extLst>
      <p:ext uri="{BB962C8B-B14F-4D97-AF65-F5344CB8AC3E}">
        <p14:creationId xmlns:p14="http://schemas.microsoft.com/office/powerpoint/2010/main" val="216265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13</a:t>
            </a:fld>
            <a:endParaRPr lang="en-US"/>
          </a:p>
        </p:txBody>
      </p:sp>
    </p:spTree>
    <p:extLst>
      <p:ext uri="{BB962C8B-B14F-4D97-AF65-F5344CB8AC3E}">
        <p14:creationId xmlns:p14="http://schemas.microsoft.com/office/powerpoint/2010/main" val="270664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15</a:t>
            </a:fld>
            <a:endParaRPr lang="en-US"/>
          </a:p>
        </p:txBody>
      </p:sp>
    </p:spTree>
    <p:extLst>
      <p:ext uri="{BB962C8B-B14F-4D97-AF65-F5344CB8AC3E}">
        <p14:creationId xmlns:p14="http://schemas.microsoft.com/office/powerpoint/2010/main" val="30478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16</a:t>
            </a:fld>
            <a:endParaRPr lang="en-US"/>
          </a:p>
        </p:txBody>
      </p:sp>
    </p:spTree>
    <p:extLst>
      <p:ext uri="{BB962C8B-B14F-4D97-AF65-F5344CB8AC3E}">
        <p14:creationId xmlns:p14="http://schemas.microsoft.com/office/powerpoint/2010/main" val="499054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17</a:t>
            </a:fld>
            <a:endParaRPr lang="en-US"/>
          </a:p>
        </p:txBody>
      </p:sp>
    </p:spTree>
    <p:extLst>
      <p:ext uri="{BB962C8B-B14F-4D97-AF65-F5344CB8AC3E}">
        <p14:creationId xmlns:p14="http://schemas.microsoft.com/office/powerpoint/2010/main" val="299291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18</a:t>
            </a:fld>
            <a:endParaRPr lang="en-US"/>
          </a:p>
        </p:txBody>
      </p:sp>
    </p:spTree>
    <p:extLst>
      <p:ext uri="{BB962C8B-B14F-4D97-AF65-F5344CB8AC3E}">
        <p14:creationId xmlns:p14="http://schemas.microsoft.com/office/powerpoint/2010/main" val="147338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2</a:t>
            </a:fld>
            <a:endParaRPr lang="en-US"/>
          </a:p>
        </p:txBody>
      </p:sp>
    </p:spTree>
    <p:extLst>
      <p:ext uri="{BB962C8B-B14F-4D97-AF65-F5344CB8AC3E}">
        <p14:creationId xmlns:p14="http://schemas.microsoft.com/office/powerpoint/2010/main" val="6279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3</a:t>
            </a:fld>
            <a:endParaRPr lang="en-US"/>
          </a:p>
        </p:txBody>
      </p:sp>
    </p:spTree>
    <p:extLst>
      <p:ext uri="{BB962C8B-B14F-4D97-AF65-F5344CB8AC3E}">
        <p14:creationId xmlns:p14="http://schemas.microsoft.com/office/powerpoint/2010/main" val="3634639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3:notes"/>
          <p:cNvSpPr txBox="1">
            <a:spLocks noGrp="1"/>
          </p:cNvSpPr>
          <p:nvPr>
            <p:ph type="body" idx="1"/>
          </p:nvPr>
        </p:nvSpPr>
        <p:spPr>
          <a:xfrm>
            <a:off x="701041" y="4473892"/>
            <a:ext cx="5608320" cy="3660458"/>
          </a:xfrm>
          <a:prstGeom prst="rect">
            <a:avLst/>
          </a:prstGeom>
          <a:noFill/>
          <a:ln>
            <a:noFill/>
          </a:ln>
        </p:spPr>
        <p:txBody>
          <a:bodyPr spcFirstLastPara="1" wrap="square" lIns="93113" tIns="46556" rIns="93113" bIns="46556" anchor="t" anchorCtr="0">
            <a:noAutofit/>
          </a:bodyPr>
          <a:lstStyle/>
          <a:p>
            <a:pPr marL="0" indent="0">
              <a:lnSpc>
                <a:spcPct val="120000"/>
              </a:lnSpc>
              <a:spcBef>
                <a:spcPts val="0"/>
              </a:spcBef>
              <a:buFont typeface="Arial" panose="020B0604020202020204" pitchFamily="34" charset="0"/>
              <a:buNone/>
            </a:pPr>
            <a:r>
              <a:rPr lang="en-US" dirty="0"/>
              <a:t>Some photos from the air of the construction</a:t>
            </a:r>
          </a:p>
          <a:p>
            <a:pPr marL="0" indent="0">
              <a:lnSpc>
                <a:spcPct val="120000"/>
              </a:lnSpc>
              <a:spcBef>
                <a:spcPts val="0"/>
              </a:spcBef>
            </a:pPr>
            <a:endParaRPr dirty="0"/>
          </a:p>
          <a:p>
            <a:pPr marL="226010" indent="-152561">
              <a:lnSpc>
                <a:spcPct val="120000"/>
              </a:lnSpc>
              <a:spcBef>
                <a:spcPts val="347"/>
              </a:spcBef>
              <a:buClr>
                <a:schemeClr val="dk1"/>
              </a:buClr>
              <a:buSzPts val="1200"/>
            </a:pPr>
            <a:endParaRPr dirty="0"/>
          </a:p>
        </p:txBody>
      </p:sp>
      <p:sp>
        <p:nvSpPr>
          <p:cNvPr id="379" name="Google Shape;379;p13:notes"/>
          <p:cNvSpPr txBox="1">
            <a:spLocks noGrp="1"/>
          </p:cNvSpPr>
          <p:nvPr>
            <p:ph type="sldNum" idx="12"/>
          </p:nvPr>
        </p:nvSpPr>
        <p:spPr>
          <a:xfrm>
            <a:off x="3970938" y="8829968"/>
            <a:ext cx="3037840" cy="466433"/>
          </a:xfrm>
          <a:prstGeom prst="rect">
            <a:avLst/>
          </a:prstGeom>
          <a:noFill/>
          <a:ln>
            <a:noFill/>
          </a:ln>
        </p:spPr>
        <p:txBody>
          <a:bodyPr spcFirstLastPara="1" wrap="square" lIns="93113" tIns="46556" rIns="93113" bIns="46556" anchor="b" anchorCtr="0">
            <a:noAutofit/>
          </a:bodyPr>
          <a:lstStyle/>
          <a:p>
            <a:pPr marL="0" marR="0" lvl="0" indent="0" algn="r" defTabSz="4572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Pts val="1400"/>
                <a:buFontTx/>
                <a:buNone/>
                <a:tabLst/>
                <a:defRPr/>
              </a:pPr>
              <a:t>5</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78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ts val="1200"/>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804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ts val="1200"/>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761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8</a:t>
            </a:fld>
            <a:endParaRPr lang="en-US"/>
          </a:p>
        </p:txBody>
      </p:sp>
    </p:spTree>
    <p:extLst>
      <p:ext uri="{BB962C8B-B14F-4D97-AF65-F5344CB8AC3E}">
        <p14:creationId xmlns:p14="http://schemas.microsoft.com/office/powerpoint/2010/main" val="3418347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9</a:t>
            </a:fld>
            <a:endParaRPr lang="en-US"/>
          </a:p>
        </p:txBody>
      </p:sp>
    </p:spTree>
    <p:extLst>
      <p:ext uri="{BB962C8B-B14F-4D97-AF65-F5344CB8AC3E}">
        <p14:creationId xmlns:p14="http://schemas.microsoft.com/office/powerpoint/2010/main" val="43486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64EEA-BE24-418B-9A5C-FE28E984F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4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8D50-34E9-411F-9363-EC9BBB44A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AEF74D-600C-4DD9-BAD5-0E4F2C534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0C256-6EC7-4813-ACC1-08D12790117A}"/>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5" name="Footer Placeholder 4">
            <a:extLst>
              <a:ext uri="{FF2B5EF4-FFF2-40B4-BE49-F238E27FC236}">
                <a16:creationId xmlns:a16="http://schemas.microsoft.com/office/drawing/2014/main" id="{259D0F8B-769D-4EBB-880C-C5A0D489D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7223C-ABB6-47CF-A9A2-2F6766566824}"/>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58573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8878-F5DF-463C-AD53-596DF46263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D4A03-C805-4E28-8B12-5A6E27913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8B4D2-3A2E-4600-9FC0-52EE57BB62E6}"/>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5" name="Footer Placeholder 4">
            <a:extLst>
              <a:ext uri="{FF2B5EF4-FFF2-40B4-BE49-F238E27FC236}">
                <a16:creationId xmlns:a16="http://schemas.microsoft.com/office/drawing/2014/main" id="{29541DA6-AACB-4AB2-82D9-25220929A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3B8B2-0841-49B1-861D-1EE947CC495C}"/>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54905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D2D0CC-80A0-4AAD-880E-A96509AA5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58EC2C-80C3-417D-85C8-FEE8C3EC59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472CD-2074-4222-8D77-8103BA5037CA}"/>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5" name="Footer Placeholder 4">
            <a:extLst>
              <a:ext uri="{FF2B5EF4-FFF2-40B4-BE49-F238E27FC236}">
                <a16:creationId xmlns:a16="http://schemas.microsoft.com/office/drawing/2014/main" id="{E8DD1524-4F95-40D0-BB28-41D3AE01B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C93E2-E03A-4571-B6A2-06809F42D863}"/>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86150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3"/>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613" indent="0">
              <a:buNone/>
              <a:defRPr/>
            </a:lvl4pPr>
            <a:lvl5pPr marL="690598"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5"/>
            <a:ext cx="12192000" cy="6099048"/>
          </a:xfrm>
          <a:prstGeom prst="rect">
            <a:avLst/>
          </a:prstGeom>
        </p:spPr>
      </p:pic>
    </p:spTree>
    <p:extLst>
      <p:ext uri="{BB962C8B-B14F-4D97-AF65-F5344CB8AC3E}">
        <p14:creationId xmlns:p14="http://schemas.microsoft.com/office/powerpoint/2010/main" val="28461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22" y="1590"/>
                        <a:ext cx="2116" cy="1587"/>
                      </a:xfrm>
                      <a:prstGeom prst="rect">
                        <a:avLst/>
                      </a:prstGeom>
                    </p:spPr>
                  </p:pic>
                </p:oleObj>
              </mc:Fallback>
            </mc:AlternateContent>
          </a:graphicData>
        </a:graphic>
      </p:graphicFrame>
      <p:sp>
        <p:nvSpPr>
          <p:cNvPr id="7"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9"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sp>
        <p:nvSpPr>
          <p:cNvPr id="11" name="Text Placeholder 2"/>
          <p:cNvSpPr>
            <a:spLocks noGrp="1"/>
          </p:cNvSpPr>
          <p:nvPr userDrawn="1">
            <p:ph idx="1"/>
          </p:nvPr>
        </p:nvSpPr>
        <p:spPr>
          <a:xfrm>
            <a:off x="467789" y="1183343"/>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pic>
        <p:nvPicPr>
          <p:cNvPr id="2" name="Picture 1"/>
          <p:cNvPicPr>
            <a:picLocks/>
          </p:cNvPicPr>
          <p:nvPr userDrawn="1"/>
        </p:nvPicPr>
        <p:blipFill>
          <a:blip r:embed="rId5"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2936630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15"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6391901"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337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22" y="1590"/>
                        <a:ext cx="2116" cy="1587"/>
                      </a:xfrm>
                      <a:prstGeom prst="rect">
                        <a:avLst/>
                      </a:prstGeom>
                    </p:spPr>
                  </p:pic>
                </p:oleObj>
              </mc:Fallback>
            </mc:AlternateContent>
          </a:graphicData>
        </a:graphic>
      </p:graphicFrame>
      <p:pic>
        <p:nvPicPr>
          <p:cNvPr id="8" name="Picture 7"/>
          <p:cNvPicPr>
            <a:picLocks/>
          </p:cNvPicPr>
          <p:nvPr userDrawn="1"/>
        </p:nvPicPr>
        <p:blipFill>
          <a:blip r:embed="rId5"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17"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pic>
        <p:nvPicPr>
          <p:cNvPr id="18" name="Picture 17"/>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188041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1"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1"/>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1"/>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7027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9"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9" y="1568453"/>
            <a:ext cx="11248729" cy="4729163"/>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6715"/>
            <a:ext cx="1972044" cy="24439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186784493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22" y="1590"/>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467789" y="6408982"/>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2" name="Picture 11"/>
          <p:cNvPicPr>
            <a:picLocks/>
          </p:cNvPicPr>
          <p:nvPr userDrawn="1"/>
        </p:nvPicPr>
        <p:blipFill>
          <a:blip r:embed="rId6"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2671516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6"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3296"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28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D78C-D691-4090-B941-15FA89EC4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2F9B1-F3BB-4390-866A-E62E4C56A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149F6-B03B-437A-BD72-6D2014B1F17F}"/>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5" name="Footer Placeholder 4">
            <a:extLst>
              <a:ext uri="{FF2B5EF4-FFF2-40B4-BE49-F238E27FC236}">
                <a16:creationId xmlns:a16="http://schemas.microsoft.com/office/drawing/2014/main" id="{4B15EC98-B3D6-42D2-850D-DF55C7760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C05F8-18F3-4639-AF8C-B7FAD7A8D4B1}"/>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32585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823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301"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8"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5"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6252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1/3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6"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302"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4"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255987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2/3 spli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301"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5"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5"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301"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1317119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90"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7"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90"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7"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88820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e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302"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302" y="1568452"/>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2"/>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3"/>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302" y="3919303"/>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9"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302"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9"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41110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7928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3613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1"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1"/>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1"/>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4033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9" y="1568453"/>
            <a:ext cx="11248729" cy="4729163"/>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6715"/>
            <a:ext cx="1972044" cy="24439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41131408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8235-3350-485B-AAE8-559F8AD6E1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D1F46-7DD2-4EAB-B379-7FE210B77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1514A-9BE2-4726-B595-70F0E4E8C745}"/>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5" name="Footer Placeholder 4">
            <a:extLst>
              <a:ext uri="{FF2B5EF4-FFF2-40B4-BE49-F238E27FC236}">
                <a16:creationId xmlns:a16="http://schemas.microsoft.com/office/drawing/2014/main" id="{F71DD7B8-C5BB-48E1-A6B7-E3C4360E5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7D86-35F6-4EDB-8F9E-C3070FAE7DA7}"/>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4024357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2" name="Picture 11"/>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667544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7"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1180"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585843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14081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301"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8"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5"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4"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537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lumns 1/3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6"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302"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4"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400804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umns 2/3 spli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301"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5"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5"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301"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691607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90"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7"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90"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7"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029200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4 boxe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302"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302" y="1568452"/>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2"/>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3"/>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302" y="3919303"/>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9"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302"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9"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1107349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6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495383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8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47988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BCAF-BFC1-4C11-88AE-40A252032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DF694-F7A8-4B20-8FA0-50DCF1B47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437F8-2E1C-4205-9D19-EF58F9A93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5F703-1BE4-448E-9BB9-19D462A2DB3E}"/>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6" name="Footer Placeholder 5">
            <a:extLst>
              <a:ext uri="{FF2B5EF4-FFF2-40B4-BE49-F238E27FC236}">
                <a16:creationId xmlns:a16="http://schemas.microsoft.com/office/drawing/2014/main" id="{833366FF-EFE6-42C4-A54C-3BC01E932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E4B70-93D0-4040-B7CE-B5FE214A7E28}"/>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1972172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31042" y="1328630"/>
            <a:ext cx="5729917" cy="4118379"/>
          </a:xfrm>
          <a:prstGeom prst="rect">
            <a:avLst/>
          </a:prstGeom>
        </p:spPr>
      </p:pic>
      <p:pic>
        <p:nvPicPr>
          <p:cNvPr id="4" name="Picture 3"/>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4074257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r>
              <a:rPr lang="en-US" dirty="0">
                <a:solidFill>
                  <a:srgbClr val="000000"/>
                </a:solidFill>
              </a:rPr>
              <a:t>FP&amp;A Commercial</a:t>
            </a: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r>
              <a:rPr lang="en-US" dirty="0">
                <a:solidFill>
                  <a:srgbClr val="000000"/>
                </a:solidFill>
              </a:rPr>
              <a:t>Proprietary and Confidential</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50C6FCF5-5946-4146-A67F-21AD3F2F73B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416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 columns with headings w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1180" y="2794354"/>
            <a:ext cx="1124102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59063" y="3318230"/>
            <a:ext cx="11241024" cy="2570107"/>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6"/>
          </p:nvPr>
        </p:nvSpPr>
        <p:spPr>
          <a:xfrm>
            <a:off x="459063" y="1568451"/>
            <a:ext cx="11241024" cy="1078992"/>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p:cNvSpPr>
            <a:spLocks noGrp="1"/>
          </p:cNvSpPr>
          <p:nvPr>
            <p:ph idx="10"/>
          </p:nvPr>
        </p:nvSpPr>
        <p:spPr>
          <a:xfrm>
            <a:off x="475493" y="5972139"/>
            <a:ext cx="11248729" cy="320040"/>
          </a:xfrm>
          <a:prstGeom prst="rect">
            <a:avLst/>
          </a:prstGeom>
        </p:spPr>
        <p:txBody>
          <a:bodyPr vert="horz" lIns="0" tIns="0" rIns="0" bIns="0" rtlCol="0" anchor="b" anchorCtr="0">
            <a:noAutofit/>
          </a:bodyPr>
          <a:lstStyle>
            <a:lvl1pPr marL="0" indent="0">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711393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1 columns with headings w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1180" y="2794354"/>
            <a:ext cx="5486400"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59063" y="3318227"/>
            <a:ext cx="5486400" cy="2560320"/>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6"/>
          </p:nvPr>
        </p:nvSpPr>
        <p:spPr>
          <a:xfrm>
            <a:off x="459063" y="1568451"/>
            <a:ext cx="11241024" cy="1078992"/>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9"/>
          <p:cNvSpPr>
            <a:spLocks noGrp="1"/>
          </p:cNvSpPr>
          <p:nvPr>
            <p:ph type="body" sz="quarter" idx="17" hasCustomPrompt="1"/>
          </p:nvPr>
        </p:nvSpPr>
        <p:spPr>
          <a:xfrm>
            <a:off x="6223199" y="2794354"/>
            <a:ext cx="5486400"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5" name="Content Placeholder 2"/>
          <p:cNvSpPr>
            <a:spLocks noGrp="1"/>
          </p:cNvSpPr>
          <p:nvPr>
            <p:ph idx="18"/>
          </p:nvPr>
        </p:nvSpPr>
        <p:spPr>
          <a:xfrm>
            <a:off x="6221081" y="3318227"/>
            <a:ext cx="5486400" cy="2560320"/>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2"/>
          <p:cNvSpPr>
            <a:spLocks noGrp="1"/>
          </p:cNvSpPr>
          <p:nvPr>
            <p:ph idx="10"/>
          </p:nvPr>
        </p:nvSpPr>
        <p:spPr>
          <a:xfrm>
            <a:off x="475493" y="5972139"/>
            <a:ext cx="11248729" cy="320040"/>
          </a:xfrm>
          <a:prstGeom prst="rect">
            <a:avLst/>
          </a:prstGeom>
        </p:spPr>
        <p:txBody>
          <a:bodyPr vert="horz" lIns="0" tIns="0" rIns="0" bIns="0" rtlCol="0" anchor="b" anchorCtr="0">
            <a:noAutofit/>
          </a:bodyPr>
          <a:lstStyle>
            <a:lvl1pPr marL="0" indent="0">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347223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9"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sp>
        <p:nvSpPr>
          <p:cNvPr id="11" name="Text Placeholder 2"/>
          <p:cNvSpPr>
            <a:spLocks noGrp="1"/>
          </p:cNvSpPr>
          <p:nvPr userDrawn="1">
            <p:ph idx="1"/>
          </p:nvPr>
        </p:nvSpPr>
        <p:spPr>
          <a:xfrm>
            <a:off x="467789" y="1183343"/>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pic>
        <p:nvPicPr>
          <p:cNvPr id="2" name="Picture 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4" name="TextBox 3"/>
          <p:cNvSpPr txBox="1"/>
          <p:nvPr userDrawn="1"/>
        </p:nvSpPr>
        <p:spPr>
          <a:xfrm>
            <a:off x="11394019" y="6435725"/>
            <a:ext cx="278341" cy="152400"/>
          </a:xfrm>
          <a:prstGeom prst="rect">
            <a:avLst/>
          </a:prstGeom>
          <a:noFill/>
        </p:spPr>
        <p:txBody>
          <a:bodyPr vert="horz" wrap="none" lIns="0" tIns="0" rIns="0" bIns="0" rtlCol="0">
            <a:noAutofit/>
          </a:bodyPr>
          <a:lstStyle/>
          <a:p>
            <a:pPr defTabSz="914446"/>
            <a:fld id="{2110EA30-F15F-4CF7-9694-F27BCB4B8934}" type="slidenum">
              <a:rPr lang="en-US" sz="1000" smtClean="0">
                <a:solidFill>
                  <a:srgbClr val="000000"/>
                </a:solidFill>
              </a:rPr>
              <a:pPr defTabSz="914446"/>
              <a:t>‹#›</a:t>
            </a:fld>
            <a:endParaRPr lang="en-US" sz="1000" dirty="0">
              <a:solidFill>
                <a:srgbClr val="000000"/>
              </a:solidFill>
            </a:endParaRPr>
          </a:p>
        </p:txBody>
      </p:sp>
    </p:spTree>
    <p:extLst>
      <p:ext uri="{BB962C8B-B14F-4D97-AF65-F5344CB8AC3E}">
        <p14:creationId xmlns:p14="http://schemas.microsoft.com/office/powerpoint/2010/main" val="2340329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5"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6391901"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813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7"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4187359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2"/>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588" indent="0">
              <a:buNone/>
              <a:defRPr/>
            </a:lvl4pPr>
            <a:lvl5pPr marL="690563"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6"/>
            <a:ext cx="12192000" cy="6099048"/>
          </a:xfrm>
          <a:prstGeom prst="rect">
            <a:avLst/>
          </a:prstGeom>
        </p:spPr>
      </p:pic>
    </p:spTree>
    <p:extLst>
      <p:ext uri="{BB962C8B-B14F-4D97-AF65-F5344CB8AC3E}">
        <p14:creationId xmlns:p14="http://schemas.microsoft.com/office/powerpoint/2010/main" val="2404783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9"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sp>
        <p:nvSpPr>
          <p:cNvPr id="11" name="Text Placeholder 2"/>
          <p:cNvSpPr>
            <a:spLocks noGrp="1"/>
          </p:cNvSpPr>
          <p:nvPr userDrawn="1">
            <p:ph idx="1"/>
          </p:nvPr>
        </p:nvSpPr>
        <p:spPr>
          <a:xfrm>
            <a:off x="467784" y="1183342"/>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pic>
        <p:nvPicPr>
          <p:cNvPr id="2" name="Picture 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834293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5"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
        <p:nvSpPr>
          <p:cNvPr id="11" name="Text Placeholder 2"/>
          <p:cNvSpPr>
            <a:spLocks noGrp="1"/>
          </p:cNvSpPr>
          <p:nvPr>
            <p:ph idx="1"/>
          </p:nvPr>
        </p:nvSpPr>
        <p:spPr>
          <a:xfrm>
            <a:off x="467784"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idx="10"/>
          </p:nvPr>
        </p:nvSpPr>
        <p:spPr>
          <a:xfrm>
            <a:off x="6391901"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0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8AD5-B419-4620-880B-CE36720365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1B26E3-A87C-416D-8148-3BD685C4FE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F86F-B2DF-47A2-9D5D-F4F4F33E90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49203-1103-4658-852C-82475698C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8171B-307A-4185-B920-6DDD2B2C91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52288-1EDD-47BD-86EF-C04194CDA03B}"/>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8" name="Footer Placeholder 7">
            <a:extLst>
              <a:ext uri="{FF2B5EF4-FFF2-40B4-BE49-F238E27FC236}">
                <a16:creationId xmlns:a16="http://schemas.microsoft.com/office/drawing/2014/main" id="{C86D12A2-EFA6-4F74-89EE-ADDE785169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C5C99B-877D-4ADC-AF31-862C89859658}"/>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3980962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7"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00756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5217715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Text Placeholder 11"/>
          <p:cNvSpPr>
            <a:spLocks noGrp="1"/>
          </p:cNvSpPr>
          <p:nvPr>
            <p:ph type="body" sz="quarter" idx="10" hasCustomPrompt="1"/>
          </p:nvPr>
        </p:nvSpPr>
        <p:spPr>
          <a:xfrm>
            <a:off x="522817" y="323851"/>
            <a:ext cx="10682816" cy="675888"/>
          </a:xfrm>
          <a:prstGeom prst="rect">
            <a:avLst/>
          </a:prstGeom>
        </p:spPr>
        <p:txBody>
          <a:bodyPr vert="horz" lIns="91432" tIns="45720" rIns="91432" bIns="45720"/>
          <a:lstStyle>
            <a:lvl1pPr marL="0" marR="0" indent="0" algn="l" defTabSz="457169"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169" rtl="0" eaLnBrk="1" fontAlgn="auto" latinLnBrk="0" hangingPunct="1">
              <a:lnSpc>
                <a:spcPct val="100000"/>
              </a:lnSpc>
              <a:spcBef>
                <a:spcPct val="20000"/>
              </a:spcBef>
              <a:spcAft>
                <a:spcPts val="0"/>
              </a:spcAft>
              <a:buClrTx/>
              <a:buSzTx/>
              <a:buFont typeface="Arial"/>
              <a:buNone/>
              <a:tabLst/>
              <a:defRPr/>
            </a:pPr>
            <a:r>
              <a:rPr lang="en-US" sz="3600" b="1" dirty="0">
                <a:solidFill>
                  <a:srgbClr val="304CB2"/>
                </a:solidFill>
                <a:latin typeface="Arial"/>
                <a:cs typeface="Arial"/>
              </a:rPr>
              <a:t>Headline</a:t>
            </a:r>
          </a:p>
        </p:txBody>
      </p:sp>
      <p:sp>
        <p:nvSpPr>
          <p:cNvPr id="14" name="Text Placeholder 13"/>
          <p:cNvSpPr>
            <a:spLocks noGrp="1"/>
          </p:cNvSpPr>
          <p:nvPr>
            <p:ph type="body" sz="quarter" idx="11" hasCustomPrompt="1"/>
          </p:nvPr>
        </p:nvSpPr>
        <p:spPr>
          <a:xfrm>
            <a:off x="522817" y="1162050"/>
            <a:ext cx="10682816" cy="1675044"/>
          </a:xfrm>
          <a:prstGeom prst="rect">
            <a:avLst/>
          </a:prstGeom>
        </p:spPr>
        <p:txBody>
          <a:bodyPr vert="horz" lIns="91432" tIns="45720" rIns="91432" bIns="45720"/>
          <a:lstStyle>
            <a:lvl1pPr marL="342900" indent="-342900">
              <a:lnSpc>
                <a:spcPct val="150000"/>
              </a:lnSpc>
              <a:buFont typeface="Arial"/>
              <a:buChar char="•"/>
              <a:defRPr sz="1800"/>
            </a:lvl1pPr>
          </a:lstStyle>
          <a:p>
            <a:pPr marL="342900" indent="-342900">
              <a:lnSpc>
                <a:spcPct val="150000"/>
              </a:lnSpc>
              <a:buFont typeface="Arial"/>
              <a:buChar char="•"/>
            </a:pPr>
            <a:r>
              <a:rPr lang="en-US" dirty="0">
                <a:solidFill>
                  <a:srgbClr val="304CB2"/>
                </a:solidFill>
                <a:latin typeface="Arial"/>
                <a:cs typeface="Arial"/>
              </a:rPr>
              <a:t>Placeholder</a:t>
            </a:r>
          </a:p>
          <a:p>
            <a:pPr marL="342900" indent="-342900">
              <a:lnSpc>
                <a:spcPct val="150000"/>
              </a:lnSpc>
              <a:buFont typeface="Arial"/>
              <a:buChar char="•"/>
            </a:pPr>
            <a:r>
              <a:rPr lang="en-US" dirty="0">
                <a:solidFill>
                  <a:srgbClr val="304CB2"/>
                </a:solidFill>
                <a:latin typeface="Arial"/>
                <a:cs typeface="Arial"/>
              </a:rPr>
              <a:t>Placeholder</a:t>
            </a:r>
          </a:p>
        </p:txBody>
      </p:sp>
      <p:sp>
        <p:nvSpPr>
          <p:cNvPr id="2" name="Slide Number Placeholder 1"/>
          <p:cNvSpPr>
            <a:spLocks noGrp="1"/>
          </p:cNvSpPr>
          <p:nvPr>
            <p:ph type="sldNum" sz="quarter" idx="12"/>
          </p:nvPr>
        </p:nvSpPr>
        <p:spPr>
          <a:xfrm>
            <a:off x="8737600" y="6356359"/>
            <a:ext cx="2844800" cy="365125"/>
          </a:xfrm>
          <a:prstGeom prst="rect">
            <a:avLst/>
          </a:prstGeom>
        </p:spPr>
        <p:txBody>
          <a:bodyPr/>
          <a:lstStyle/>
          <a:p>
            <a:fld id="{B3466B49-8281-FF49-BABA-EC180C24590B}" type="slidenum">
              <a:rPr lang="en-US">
                <a:solidFill>
                  <a:srgbClr val="304CB2">
                    <a:tint val="75000"/>
                  </a:srgbClr>
                </a:solidFill>
              </a:rPr>
              <a:pPr/>
              <a:t>‹#›</a:t>
            </a:fld>
            <a:endParaRPr lang="en-US">
              <a:solidFill>
                <a:srgbClr val="304CB2">
                  <a:tint val="75000"/>
                </a:srgbClr>
              </a:solidFill>
            </a:endParaRPr>
          </a:p>
        </p:txBody>
      </p:sp>
    </p:spTree>
    <p:extLst>
      <p:ext uri="{BB962C8B-B14F-4D97-AF65-F5344CB8AC3E}">
        <p14:creationId xmlns:p14="http://schemas.microsoft.com/office/powerpoint/2010/main" val="1021334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1C925-1A07-4BBF-B1C3-09A18F3F481B}"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0540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5C522-3310-489F-A97D-93A7015A9A0F}"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90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BA1352-6E8F-4EAD-95F3-2409D7AD659C}"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4524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034108-38F9-429F-AC6C-15C48134462C}" type="datetime1">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484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C175CD-4B06-47CD-82A8-946D3CC93225}" type="datetime1">
              <a:rPr lang="en-US" smtClean="0"/>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706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51A4B-5B36-475A-B0B1-F44E49FE372B}" type="datetime1">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1816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FBF3D4-82F5-4686-A2B4-B5A9A6BCA7BB}" type="datetime1">
              <a:rPr lang="en-US" smtClean="0"/>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929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9FF3B-8F48-4E1A-8B23-54FF2CD0F2A4}" type="datetime1">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109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20D3-1613-4783-BA86-3568B62313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6DCC7-B996-4F00-AB97-676653A4FE8D}"/>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4" name="Footer Placeholder 3">
            <a:extLst>
              <a:ext uri="{FF2B5EF4-FFF2-40B4-BE49-F238E27FC236}">
                <a16:creationId xmlns:a16="http://schemas.microsoft.com/office/drawing/2014/main" id="{E9212B31-2AD4-486C-ACDE-204FA915F0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669AC-9F96-4273-9A92-E2BC951CC2AA}"/>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578228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5A4F2-9623-4D96-A08C-D90568CF0C71}" type="datetime1">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6279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B0892A-DA53-42CD-AAE4-0ECEACAECE56}"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1151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3ECF7B-1E7D-4840-B634-DAC529435FF4}"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9026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
        <p:cNvGrpSpPr/>
        <p:nvPr/>
      </p:nvGrpSpPr>
      <p:grpSpPr>
        <a:xfrm>
          <a:off x="0" y="0"/>
          <a:ext cx="0" cy="0"/>
          <a:chOff x="0" y="0"/>
          <a:chExt cx="0" cy="0"/>
        </a:xfrm>
      </p:grpSpPr>
      <p:sp>
        <p:nvSpPr>
          <p:cNvPr id="65" name="Google Shape;65;p39"/>
          <p:cNvSpPr>
            <a:spLocks noGrp="1"/>
          </p:cNvSpPr>
          <p:nvPr>
            <p:ph type="pic" idx="2"/>
          </p:nvPr>
        </p:nvSpPr>
        <p:spPr>
          <a:xfrm>
            <a:off x="0" y="-1"/>
            <a:ext cx="12192000" cy="3306948"/>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dirty="0"/>
          </a:p>
        </p:txBody>
      </p:sp>
      <p:sp>
        <p:nvSpPr>
          <p:cNvPr id="66" name="Google Shape;66;p39"/>
          <p:cNvSpPr>
            <a:spLocks noGrp="1"/>
          </p:cNvSpPr>
          <p:nvPr>
            <p:ph type="pic" idx="3"/>
          </p:nvPr>
        </p:nvSpPr>
        <p:spPr>
          <a:xfrm>
            <a:off x="4594625" y="1656264"/>
            <a:ext cx="3002743" cy="3002743"/>
          </a:xfrm>
          <a:prstGeom prst="ellipse">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dirty="0"/>
          </a:p>
        </p:txBody>
      </p:sp>
      <p:sp>
        <p:nvSpPr>
          <p:cNvPr id="67" name="Google Shape;67;p39"/>
          <p:cNvSpPr txBox="1">
            <a:spLocks noGrp="1"/>
          </p:cNvSpPr>
          <p:nvPr>
            <p:ph type="title"/>
          </p:nvPr>
        </p:nvSpPr>
        <p:spPr>
          <a:xfrm>
            <a:off x="2575227" y="488045"/>
            <a:ext cx="7041541" cy="757130"/>
          </a:xfrm>
          <a:prstGeom prst="rect">
            <a:avLst/>
          </a:prstGeom>
          <a:noFill/>
          <a:ln>
            <a:noFill/>
          </a:ln>
        </p:spPr>
        <p:txBody>
          <a:bodyPr spcFirstLastPara="1" wrap="square" lIns="91425" tIns="45700" rIns="91425" bIns="45700" anchor="ctr" anchorCtr="0">
            <a:spAutoFit/>
          </a:bodyPr>
          <a:lstStyle>
            <a:lvl1pPr lvl="0" algn="ctr">
              <a:lnSpc>
                <a:spcPct val="90000"/>
              </a:lnSpc>
              <a:spcBef>
                <a:spcPts val="0"/>
              </a:spcBef>
              <a:spcAft>
                <a:spcPts val="0"/>
              </a:spcAft>
              <a:buSzPts val="1400"/>
              <a:buNone/>
              <a:defRPr sz="4800" b="1" i="1">
                <a:solidFill>
                  <a:srgbClr val="3F3F3F"/>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1779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50B58-5924-4291-8FB6-79B3E47D0928}"/>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3" name="Footer Placeholder 2">
            <a:extLst>
              <a:ext uri="{FF2B5EF4-FFF2-40B4-BE49-F238E27FC236}">
                <a16:creationId xmlns:a16="http://schemas.microsoft.com/office/drawing/2014/main" id="{97F78819-0956-4597-BAA8-E188C0CAFB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C0E76-9B99-41EB-AC8F-B70C030A190E}"/>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05105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9B0A-9F59-489A-9212-17AE6E94DF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65FA7-CB23-44C2-8736-9DE87F2978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3DCD9-E29C-4815-B793-9D1342271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5E396-A831-4D42-8C17-CEAC966E4675}"/>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6" name="Footer Placeholder 5">
            <a:extLst>
              <a:ext uri="{FF2B5EF4-FFF2-40B4-BE49-F238E27FC236}">
                <a16:creationId xmlns:a16="http://schemas.microsoft.com/office/drawing/2014/main" id="{AECF88AE-CC95-4564-B6A1-D35BF7A47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D53E0-F9ED-4C80-9CC4-408DA2692E71}"/>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65057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5D2C-62DE-456B-A08D-7FCEAFCD3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9C5DD4-D35E-48DC-9548-6A85F0F15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289BA-96D3-47DA-8EE3-261BBA942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2C9CA-4CB8-4133-9CC2-817C03C209E4}"/>
              </a:ext>
            </a:extLst>
          </p:cNvPr>
          <p:cNvSpPr>
            <a:spLocks noGrp="1"/>
          </p:cNvSpPr>
          <p:nvPr>
            <p:ph type="dt" sz="half" idx="10"/>
          </p:nvPr>
        </p:nvSpPr>
        <p:spPr/>
        <p:txBody>
          <a:bodyPr/>
          <a:lstStyle/>
          <a:p>
            <a:fld id="{5537A608-E0C7-464B-9F03-4DFA1D599DF6}" type="datetimeFigureOut">
              <a:rPr lang="en-US" smtClean="0"/>
              <a:t>1/11/2022</a:t>
            </a:fld>
            <a:endParaRPr lang="en-US"/>
          </a:p>
        </p:txBody>
      </p:sp>
      <p:sp>
        <p:nvSpPr>
          <p:cNvPr id="6" name="Footer Placeholder 5">
            <a:extLst>
              <a:ext uri="{FF2B5EF4-FFF2-40B4-BE49-F238E27FC236}">
                <a16:creationId xmlns:a16="http://schemas.microsoft.com/office/drawing/2014/main" id="{0C5BE32F-5A5E-48BC-BE3E-F5635C7C1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40316-B3E0-4A44-A546-03D2432F158E}"/>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192310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oleObject" Target="../embeddings/oleObject1.bin"/><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ags" Target="../tags/tag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ags" Target="../tags/tag1.xml"/><Relationship Id="rId40"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49.xml"/><Relationship Id="rId7" Type="http://schemas.openxmlformats.org/officeDocument/2006/relationships/tags" Target="../tags/tag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8605-7D51-4A7F-92A3-82657BA26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921526-FC77-4760-A055-C6D367F0D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603B-48C4-4451-A11C-79E28B968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7A608-E0C7-464B-9F03-4DFA1D599DF6}" type="datetimeFigureOut">
              <a:rPr lang="en-US" smtClean="0"/>
              <a:t>1/11/2022</a:t>
            </a:fld>
            <a:endParaRPr lang="en-US"/>
          </a:p>
        </p:txBody>
      </p:sp>
      <p:sp>
        <p:nvSpPr>
          <p:cNvPr id="5" name="Footer Placeholder 4">
            <a:extLst>
              <a:ext uri="{FF2B5EF4-FFF2-40B4-BE49-F238E27FC236}">
                <a16:creationId xmlns:a16="http://schemas.microsoft.com/office/drawing/2014/main" id="{0ABB545D-3599-4992-9E47-A43FE1598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F33406-BBB3-43AC-B0FF-275259BD5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725F7-A115-4E2F-8932-E626428D1D6D}" type="slidenum">
              <a:rPr lang="en-US" smtClean="0"/>
              <a:t>‹#›</a:t>
            </a:fld>
            <a:endParaRPr lang="en-US"/>
          </a:p>
        </p:txBody>
      </p:sp>
    </p:spTree>
    <p:extLst>
      <p:ext uri="{BB962C8B-B14F-4D97-AF65-F5344CB8AC3E}">
        <p14:creationId xmlns:p14="http://schemas.microsoft.com/office/powerpoint/2010/main" val="7694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7"/>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name="think-cell Slide" r:id="rId39" imgW="270" imgH="270" progId="TCLayout.ActiveDocument.1">
                  <p:embed/>
                </p:oleObj>
              </mc:Choice>
              <mc:Fallback>
                <p:oleObj name="think-cell Slide" r:id="rId39" imgW="270" imgH="270" progId="TCLayout.ActiveDocument.1">
                  <p:embed/>
                  <p:pic>
                    <p:nvPicPr>
                      <p:cNvPr id="7" name="Object 6" hidden="1"/>
                      <p:cNvPicPr/>
                      <p:nvPr/>
                    </p:nvPicPr>
                    <p:blipFill>
                      <a:blip r:embed="rId40"/>
                      <a:stretch>
                        <a:fillRect/>
                      </a:stretch>
                    </p:blipFill>
                    <p:spPr>
                      <a:xfrm>
                        <a:off x="2122" y="1590"/>
                        <a:ext cx="2116" cy="1587"/>
                      </a:xfrm>
                      <a:prstGeom prst="rect">
                        <a:avLst/>
                      </a:prstGeom>
                    </p:spPr>
                  </p:pic>
                </p:oleObj>
              </mc:Fallback>
            </mc:AlternateContent>
          </a:graphicData>
        </a:graphic>
      </p:graphicFrame>
      <p:sp>
        <p:nvSpPr>
          <p:cNvPr id="2" name="Rectangle 1" hidden="1"/>
          <p:cNvSpPr/>
          <p:nvPr userDrawn="1">
            <p:custDataLst>
              <p:tags r:id="rId38"/>
            </p:custDataLst>
          </p:nvPr>
        </p:nvSpPr>
        <p:spPr>
          <a:xfrm>
            <a:off x="0" y="0"/>
            <a:ext cx="105833" cy="10583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 Placeholder 2"/>
          <p:cNvSpPr>
            <a:spLocks noGrp="1"/>
          </p:cNvSpPr>
          <p:nvPr>
            <p:ph type="body" idx="1"/>
          </p:nvPr>
        </p:nvSpPr>
        <p:spPr>
          <a:xfrm>
            <a:off x="463302" y="1568454"/>
            <a:ext cx="11248729" cy="46656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a:xfrm>
            <a:off x="463296" y="274639"/>
            <a:ext cx="10972800" cy="46764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669299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ftr="0"/>
  <p:txStyles>
    <p:titleStyle>
      <a:lvl1pPr algn="l" defTabSz="457223"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72" indent="-169872" algn="l" defTabSz="457223" rtl="0" eaLnBrk="1" latinLnBrk="0" hangingPunct="1">
        <a:spcBef>
          <a:spcPct val="20000"/>
        </a:spcBef>
        <a:buFont typeface="Arial"/>
        <a:buChar char="•"/>
        <a:defRPr sz="1600" kern="1200" baseline="0">
          <a:solidFill>
            <a:schemeClr val="tx1"/>
          </a:solidFill>
          <a:latin typeface="+mn-lt"/>
          <a:ea typeface="+mn-ea"/>
          <a:cs typeface="+mn-cs"/>
        </a:defRPr>
      </a:lvl1pPr>
      <a:lvl2pPr marL="339742" indent="-169872" algn="l" defTabSz="457223" rtl="0" eaLnBrk="1" latinLnBrk="0" hangingPunct="1">
        <a:spcBef>
          <a:spcPct val="20000"/>
        </a:spcBef>
        <a:buFont typeface="Arial"/>
        <a:buChar char="–"/>
        <a:defRPr sz="1600" kern="1200" baseline="0">
          <a:solidFill>
            <a:schemeClr val="tx1"/>
          </a:solidFill>
          <a:latin typeface="+mn-lt"/>
          <a:ea typeface="+mn-ea"/>
          <a:cs typeface="+mn-cs"/>
        </a:defRPr>
      </a:lvl2pPr>
      <a:lvl3pPr marL="509613" indent="-169872"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98" indent="-180984"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2056" indent="-171459"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726" indent="-228611" algn="l" defTabSz="457223" rtl="0" eaLnBrk="1" latinLnBrk="0" hangingPunct="1">
        <a:spcBef>
          <a:spcPct val="20000"/>
        </a:spcBef>
        <a:buFont typeface="Arial"/>
        <a:buChar char="•"/>
        <a:defRPr sz="2000"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2000" kern="1200">
          <a:solidFill>
            <a:schemeClr val="tx1"/>
          </a:solidFill>
          <a:latin typeface="+mn-lt"/>
          <a:ea typeface="+mn-ea"/>
          <a:cs typeface="+mn-cs"/>
        </a:defRPr>
      </a:lvl7pPr>
      <a:lvl8pPr marL="3429171" indent="-228611" algn="l" defTabSz="457223" rtl="0" eaLnBrk="1" latinLnBrk="0" hangingPunct="1">
        <a:spcBef>
          <a:spcPct val="20000"/>
        </a:spcBef>
        <a:buFont typeface="Arial"/>
        <a:buChar char="•"/>
        <a:defRPr sz="2000"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7"/>
            </p:custDataLst>
            <p:extLst>
              <p:ext uri="{D42A27DB-BD31-4B8C-83A1-F6EECF244321}">
                <p14:modId xmlns:p14="http://schemas.microsoft.com/office/powerpoint/2010/main" val="360459466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7" name="Object 6" hidden="1"/>
                      <p:cNvPicPr/>
                      <p:nvPr/>
                    </p:nvPicPr>
                    <p:blipFill>
                      <a:blip r:embed="rId9"/>
                      <a:stretch>
                        <a:fillRect/>
                      </a:stretch>
                    </p:blipFill>
                    <p:spPr>
                      <a:xfrm>
                        <a:off x="2118" y="1589"/>
                        <a:ext cx="2116" cy="1587"/>
                      </a:xfrm>
                      <a:prstGeom prst="rect">
                        <a:avLst/>
                      </a:prstGeom>
                    </p:spPr>
                  </p:pic>
                </p:oleObj>
              </mc:Fallback>
            </mc:AlternateContent>
          </a:graphicData>
        </a:graphic>
      </p:graphicFrame>
      <p:sp>
        <p:nvSpPr>
          <p:cNvPr id="3" name="Text Placeholder 2"/>
          <p:cNvSpPr>
            <a:spLocks noGrp="1"/>
          </p:cNvSpPr>
          <p:nvPr>
            <p:ph type="body" idx="1"/>
          </p:nvPr>
        </p:nvSpPr>
        <p:spPr>
          <a:xfrm>
            <a:off x="463297" y="1568451"/>
            <a:ext cx="11248729" cy="46656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63296" y="274638"/>
            <a:ext cx="10972800" cy="46764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752465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p:txStyles>
    <p:titleStyle>
      <a:lvl1pPr algn="l" defTabSz="457200"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63" indent="-169863" algn="l" defTabSz="457200" rtl="0" eaLnBrk="1" latinLnBrk="0" hangingPunct="1">
        <a:spcBef>
          <a:spcPct val="20000"/>
        </a:spcBef>
        <a:buFont typeface="Arial"/>
        <a:buChar char="•"/>
        <a:defRPr sz="1600" kern="1200" baseline="0">
          <a:solidFill>
            <a:schemeClr val="tx1"/>
          </a:solidFill>
          <a:latin typeface="+mn-lt"/>
          <a:ea typeface="+mn-ea"/>
          <a:cs typeface="+mn-cs"/>
        </a:defRPr>
      </a:lvl1pPr>
      <a:lvl2pPr marL="339725" indent="-169863" algn="l" defTabSz="457200" rtl="0" eaLnBrk="1" latinLnBrk="0" hangingPunct="1">
        <a:spcBef>
          <a:spcPct val="20000"/>
        </a:spcBef>
        <a:buFont typeface="Arial"/>
        <a:buChar char="–"/>
        <a:defRPr sz="1600" kern="1200" baseline="0">
          <a:solidFill>
            <a:schemeClr val="tx1"/>
          </a:solidFill>
          <a:latin typeface="+mn-lt"/>
          <a:ea typeface="+mn-ea"/>
          <a:cs typeface="+mn-cs"/>
        </a:defRPr>
      </a:lvl2pPr>
      <a:lvl3pPr marL="509588" indent="-169863"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63" indent="-180975"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2013" indent="-171450"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491E-2B22-44C1-9FFB-ED4D4EDBB4ED}" type="datetime1">
              <a:rPr lang="en-US" smtClean="0"/>
              <a:t>1/13/2022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67109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flighttracker.casper.aero/d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al.noiselab.casper.aero/"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dal.noiselab.casper.aero/"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mailto:AVINoise@dallascityhal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7BF610-E076-447A-A1C1-BD9FE2666577}"/>
              </a:ext>
            </a:extLst>
          </p:cNvPr>
          <p:cNvPicPr>
            <a:picLocks noChangeAspect="1"/>
          </p:cNvPicPr>
          <p:nvPr/>
        </p:nvPicPr>
        <p:blipFill rotWithShape="1">
          <a:blip r:embed="rId3"/>
          <a:srcRect l="4768" r="2880" b="2"/>
          <a:stretch/>
        </p:blipFill>
        <p:spPr>
          <a:xfrm>
            <a:off x="2522356" y="10"/>
            <a:ext cx="9669642" cy="6857990"/>
          </a:xfrm>
          <a:prstGeom prst="rect">
            <a:avLst/>
          </a:prstGeom>
        </p:spPr>
      </p:pic>
      <p:sp>
        <p:nvSpPr>
          <p:cNvPr id="27"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325D6-EE66-48A4-9C4F-FE0978602C1E}"/>
              </a:ext>
            </a:extLst>
          </p:cNvPr>
          <p:cNvSpPr>
            <a:spLocks noGrp="1"/>
          </p:cNvSpPr>
          <p:nvPr>
            <p:ph type="ctrTitle"/>
          </p:nvPr>
        </p:nvSpPr>
        <p:spPr>
          <a:xfrm>
            <a:off x="96064" y="60215"/>
            <a:ext cx="6992633" cy="2835385"/>
          </a:xfrm>
        </p:spPr>
        <p:txBody>
          <a:bodyPr vert="horz" lIns="91440" tIns="45720" rIns="91440" bIns="45720" rtlCol="0" anchor="ctr">
            <a:normAutofit/>
          </a:bodyPr>
          <a:lstStyle/>
          <a:p>
            <a:pPr algn="l"/>
            <a:r>
              <a:rPr lang="en-US" sz="4800" dirty="0">
                <a:solidFill>
                  <a:schemeClr val="bg2">
                    <a:lumMod val="10000"/>
                  </a:schemeClr>
                </a:solidFill>
              </a:rPr>
              <a:t>Love Field </a:t>
            </a:r>
            <a:br>
              <a:rPr lang="en-US" sz="4800" dirty="0">
                <a:solidFill>
                  <a:schemeClr val="bg2">
                    <a:lumMod val="10000"/>
                  </a:schemeClr>
                </a:solidFill>
              </a:rPr>
            </a:br>
            <a:r>
              <a:rPr lang="en-US" sz="4800" dirty="0">
                <a:solidFill>
                  <a:schemeClr val="bg2">
                    <a:lumMod val="10000"/>
                  </a:schemeClr>
                </a:solidFill>
              </a:rPr>
              <a:t>Environmental </a:t>
            </a:r>
            <a:br>
              <a:rPr lang="en-US" sz="4800" dirty="0">
                <a:solidFill>
                  <a:schemeClr val="bg2">
                    <a:lumMod val="10000"/>
                  </a:schemeClr>
                </a:solidFill>
              </a:rPr>
            </a:br>
            <a:r>
              <a:rPr lang="en-US" sz="4800" dirty="0">
                <a:solidFill>
                  <a:schemeClr val="bg2">
                    <a:lumMod val="10000"/>
                  </a:schemeClr>
                </a:solidFill>
              </a:rPr>
              <a:t>Advisory Committee </a:t>
            </a:r>
            <a:br>
              <a:rPr lang="en-US" sz="4800" dirty="0">
                <a:solidFill>
                  <a:schemeClr val="bg2">
                    <a:lumMod val="10000"/>
                  </a:schemeClr>
                </a:solidFill>
              </a:rPr>
            </a:br>
            <a:r>
              <a:rPr lang="en-US" sz="4800" dirty="0">
                <a:solidFill>
                  <a:schemeClr val="bg2">
                    <a:lumMod val="10000"/>
                  </a:schemeClr>
                </a:solidFill>
              </a:rPr>
              <a:t>Meeting</a:t>
            </a:r>
          </a:p>
        </p:txBody>
      </p:sp>
      <p:sp>
        <p:nvSpPr>
          <p:cNvPr id="21" name="Subtitle 2">
            <a:extLst>
              <a:ext uri="{FF2B5EF4-FFF2-40B4-BE49-F238E27FC236}">
                <a16:creationId xmlns:a16="http://schemas.microsoft.com/office/drawing/2014/main" id="{98459363-8C17-4209-B0B2-42D8B7FA5CA8}"/>
              </a:ext>
            </a:extLst>
          </p:cNvPr>
          <p:cNvSpPr>
            <a:spLocks noGrp="1"/>
          </p:cNvSpPr>
          <p:nvPr>
            <p:ph type="subTitle" idx="1"/>
          </p:nvPr>
        </p:nvSpPr>
        <p:spPr>
          <a:xfrm>
            <a:off x="96064" y="4741861"/>
            <a:ext cx="3237686" cy="2051900"/>
          </a:xfrm>
        </p:spPr>
        <p:txBody>
          <a:bodyPr vert="horz" lIns="91440" tIns="45720" rIns="91440" bIns="45720" rtlCol="0">
            <a:normAutofit/>
          </a:bodyPr>
          <a:lstStyle/>
          <a:p>
            <a:pPr algn="l">
              <a:defRPr/>
            </a:pPr>
            <a:r>
              <a:rPr lang="en-US" sz="2800" dirty="0">
                <a:solidFill>
                  <a:schemeClr val="bg2">
                    <a:lumMod val="10000"/>
                  </a:schemeClr>
                </a:solidFill>
                <a:latin typeface="+mj-lt"/>
              </a:rPr>
              <a:t>January 13</a:t>
            </a:r>
            <a:r>
              <a:rPr lang="en-US" sz="2800" baseline="30000" dirty="0">
                <a:solidFill>
                  <a:schemeClr val="bg2">
                    <a:lumMod val="10000"/>
                  </a:schemeClr>
                </a:solidFill>
                <a:latin typeface="+mj-lt"/>
              </a:rPr>
              <a:t>th</a:t>
            </a:r>
            <a:r>
              <a:rPr lang="en-US" sz="2800" dirty="0">
                <a:solidFill>
                  <a:schemeClr val="bg2">
                    <a:lumMod val="10000"/>
                  </a:schemeClr>
                </a:solidFill>
                <a:latin typeface="+mj-lt"/>
              </a:rPr>
              <a:t>, 2022 </a:t>
            </a:r>
          </a:p>
          <a:p>
            <a:pPr algn="l">
              <a:defRPr/>
            </a:pPr>
            <a:endParaRPr lang="en-US" sz="2800" dirty="0">
              <a:solidFill>
                <a:schemeClr val="bg2">
                  <a:lumMod val="10000"/>
                </a:schemeClr>
              </a:solidFill>
              <a:latin typeface="+mj-lt"/>
            </a:endParaRPr>
          </a:p>
          <a:p>
            <a:pPr algn="l">
              <a:defRPr/>
            </a:pPr>
            <a:r>
              <a:rPr lang="en-US" sz="2800" dirty="0">
                <a:solidFill>
                  <a:schemeClr val="bg2">
                    <a:lumMod val="10000"/>
                  </a:schemeClr>
                </a:solidFill>
                <a:latin typeface="+mj-lt"/>
              </a:rPr>
              <a:t>Dallas Love Field</a:t>
            </a:r>
          </a:p>
          <a:p>
            <a:pPr algn="l">
              <a:defRPr/>
            </a:pPr>
            <a:r>
              <a:rPr lang="en-US" sz="2800" dirty="0">
                <a:solidFill>
                  <a:schemeClr val="bg2">
                    <a:lumMod val="10000"/>
                  </a:schemeClr>
                </a:solidFill>
                <a:latin typeface="+mj-lt"/>
              </a:rPr>
              <a:t>7555 Lemmon Ave</a:t>
            </a:r>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4145232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1110-7F4E-423C-B2D6-09F87EE1A392}"/>
              </a:ext>
            </a:extLst>
          </p:cNvPr>
          <p:cNvSpPr>
            <a:spLocks noGrp="1"/>
          </p:cNvSpPr>
          <p:nvPr>
            <p:ph type="title"/>
          </p:nvPr>
        </p:nvSpPr>
        <p:spPr>
          <a:xfrm>
            <a:off x="807798" y="380000"/>
            <a:ext cx="2711210" cy="624564"/>
          </a:xfrm>
        </p:spPr>
        <p:txBody>
          <a:bodyPr>
            <a:normAutofit/>
          </a:bodyPr>
          <a:lstStyle/>
          <a:p>
            <a:pPr algn="ctr"/>
            <a:r>
              <a:rPr lang="en-US" sz="3600" dirty="0">
                <a:solidFill>
                  <a:schemeClr val="bg2">
                    <a:lumMod val="10000"/>
                  </a:schemeClr>
                </a:solidFill>
                <a:latin typeface="Garamond" panose="02020404030301010803" pitchFamily="18" charset="0"/>
              </a:rPr>
              <a:t>Flight Tracker</a:t>
            </a:r>
          </a:p>
        </p:txBody>
      </p:sp>
      <p:sp>
        <p:nvSpPr>
          <p:cNvPr id="4" name="Text Placeholder 3">
            <a:extLst>
              <a:ext uri="{FF2B5EF4-FFF2-40B4-BE49-F238E27FC236}">
                <a16:creationId xmlns:a16="http://schemas.microsoft.com/office/drawing/2014/main" id="{F56A32D1-CC66-4C27-8E72-2AC01161D986}"/>
              </a:ext>
            </a:extLst>
          </p:cNvPr>
          <p:cNvSpPr>
            <a:spLocks noGrp="1"/>
          </p:cNvSpPr>
          <p:nvPr>
            <p:ph type="body" sz="half" idx="2"/>
          </p:nvPr>
        </p:nvSpPr>
        <p:spPr>
          <a:xfrm>
            <a:off x="757122" y="1004564"/>
            <a:ext cx="10463360" cy="1461799"/>
          </a:xfrm>
        </p:spPr>
        <p:txBody>
          <a:bodyPr>
            <a:normAutofit fontScale="85000" lnSpcReduction="10000"/>
          </a:bodyPr>
          <a:lstStyle/>
          <a:p>
            <a:pPr>
              <a:lnSpc>
                <a:spcPct val="160000"/>
              </a:lnSpc>
              <a:spcBef>
                <a:spcPts val="0"/>
              </a:spcBef>
            </a:pPr>
            <a:r>
              <a:rPr lang="en-US" dirty="0">
                <a:solidFill>
                  <a:schemeClr val="bg2">
                    <a:lumMod val="10000"/>
                  </a:schemeClr>
                </a:solidFill>
              </a:rPr>
              <a:t>As part of the Voluntary Noise Program, Dallas Love Field Airport invested in an online tracking system for the movement of flights and air traffic patterns within the DFW Metroplex. Flight Tracker along with Casper NoiseLab allows concerned individuals to research data about flights to and from Dallas Love Field Airport or Dallas Executive Airport as well as any transitional air traffic through the region. The system also simplifies the process of filing a noise complaint by offering an easy, online option for residents to register noise concerns.</a:t>
            </a:r>
          </a:p>
          <a:p>
            <a:pPr>
              <a:lnSpc>
                <a:spcPct val="150000"/>
              </a:lnSpc>
            </a:pPr>
            <a:endParaRPr lang="en-US" sz="1400" dirty="0">
              <a:solidFill>
                <a:schemeClr val="bg2">
                  <a:lumMod val="10000"/>
                </a:schemeClr>
              </a:solidFill>
            </a:endParaRPr>
          </a:p>
        </p:txBody>
      </p:sp>
      <p:pic>
        <p:nvPicPr>
          <p:cNvPr id="10" name="Picture 9">
            <a:extLst>
              <a:ext uri="{FF2B5EF4-FFF2-40B4-BE49-F238E27FC236}">
                <a16:creationId xmlns:a16="http://schemas.microsoft.com/office/drawing/2014/main" id="{37FDB7FB-74C7-4A5F-899A-F2D193CE50D7}"/>
              </a:ext>
            </a:extLst>
          </p:cNvPr>
          <p:cNvPicPr>
            <a:picLocks noChangeAspect="1"/>
          </p:cNvPicPr>
          <p:nvPr/>
        </p:nvPicPr>
        <p:blipFill>
          <a:blip r:embed="rId3"/>
          <a:stretch>
            <a:fillRect/>
          </a:stretch>
        </p:blipFill>
        <p:spPr>
          <a:xfrm>
            <a:off x="2351829" y="2590930"/>
            <a:ext cx="7273938" cy="355362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E5BAB718-6496-43B1-B330-E336B2EF7A25}"/>
              </a:ext>
            </a:extLst>
          </p:cNvPr>
          <p:cNvSpPr txBox="1"/>
          <p:nvPr/>
        </p:nvSpPr>
        <p:spPr>
          <a:xfrm>
            <a:off x="4136186" y="6269120"/>
            <a:ext cx="37052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6CDD8">
                    <a:lumMod val="10000"/>
                  </a:srgbClr>
                </a:solidFill>
                <a:effectLst/>
                <a:highlight>
                  <a:srgbClr val="00FFFF"/>
                </a:highligh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https://flighttracker.casper.aero/dal/</a:t>
            </a:r>
            <a:r>
              <a:rPr kumimoji="0" lang="en-US" sz="1800" b="0" i="0" u="none" strike="noStrike" kern="1200" cap="none" spc="0" normalizeH="0" baseline="0" noProof="0" dirty="0">
                <a:ln>
                  <a:noFill/>
                </a:ln>
                <a:solidFill>
                  <a:srgbClr val="B6CDD8">
                    <a:lumMod val="10000"/>
                  </a:srgbClr>
                </a:solidFill>
                <a:effectLst/>
                <a:highlight>
                  <a:srgbClr val="00FFFF"/>
                </a:highlight>
                <a:uLnTx/>
                <a:uFillTx/>
                <a:latin typeface="Calibri" panose="020F0502020204030204"/>
                <a:ea typeface="+mn-ea"/>
                <a:cs typeface="+mn-cs"/>
              </a:rPr>
              <a:t> </a:t>
            </a:r>
          </a:p>
        </p:txBody>
      </p:sp>
    </p:spTree>
    <p:extLst>
      <p:ext uri="{BB962C8B-B14F-4D97-AF65-F5344CB8AC3E}">
        <p14:creationId xmlns:p14="http://schemas.microsoft.com/office/powerpoint/2010/main" val="269118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F64622-92B7-4CB4-925B-4C399AECA910}"/>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3600" kern="1200" dirty="0">
                <a:solidFill>
                  <a:schemeClr val="bg2">
                    <a:lumMod val="10000"/>
                  </a:schemeClr>
                </a:solidFill>
                <a:latin typeface="Garamond" panose="02020404030301010803" pitchFamily="18" charset="0"/>
              </a:rPr>
              <a:t>NoiseLab</a:t>
            </a:r>
          </a:p>
        </p:txBody>
      </p:sp>
      <p:sp>
        <p:nvSpPr>
          <p:cNvPr id="16" name="Rectangle: Rounded Corners 15">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 Placeholder 6">
            <a:extLst>
              <a:ext uri="{FF2B5EF4-FFF2-40B4-BE49-F238E27FC236}">
                <a16:creationId xmlns:a16="http://schemas.microsoft.com/office/drawing/2014/main" id="{DAE691FB-7367-4948-8265-00157C0EC229}"/>
              </a:ext>
            </a:extLst>
          </p:cNvPr>
          <p:cNvSpPr>
            <a:spLocks noGrp="1"/>
          </p:cNvSpPr>
          <p:nvPr>
            <p:ph type="body" sz="half" idx="2"/>
          </p:nvPr>
        </p:nvSpPr>
        <p:spPr>
          <a:xfrm>
            <a:off x="2615738" y="5680637"/>
            <a:ext cx="6960524" cy="598516"/>
          </a:xfrm>
          <a:prstGeom prst="rect">
            <a:avLst/>
          </a:prstGeom>
        </p:spPr>
        <p:txBody>
          <a:bodyPr vert="horz" lIns="91440" tIns="45720" rIns="91440" bIns="45720" rtlCol="0" anchor="ctr">
            <a:normAutofit/>
          </a:bodyPr>
          <a:lstStyle/>
          <a:p>
            <a:pPr algn="ctr"/>
            <a:r>
              <a:rPr lang="en-US" sz="2000" u="sng" kern="1200" dirty="0">
                <a:solidFill>
                  <a:schemeClr val="bg2">
                    <a:lumMod val="10000"/>
                  </a:schemeClr>
                </a:solidFill>
                <a:latin typeface="+mn-lt"/>
                <a:ea typeface="+mn-ea"/>
                <a:cs typeface="+mn-cs"/>
                <a:hlinkClick r:id="rId3">
                  <a:extLst>
                    <a:ext uri="{A12FA001-AC4F-418D-AE19-62706E023703}">
                      <ahyp:hlinkClr xmlns:ahyp="http://schemas.microsoft.com/office/drawing/2018/hyperlinkcolor" val="tx"/>
                    </a:ext>
                  </a:extLst>
                </a:hlinkClick>
              </a:rPr>
              <a:t>Https://dal.noiselab.casper.aero/</a:t>
            </a:r>
            <a:endParaRPr lang="en-US" sz="2000" kern="1200" dirty="0">
              <a:solidFill>
                <a:schemeClr val="bg2">
                  <a:lumMod val="10000"/>
                </a:schemeClr>
              </a:solidFill>
              <a:latin typeface="+mn-lt"/>
              <a:ea typeface="+mn-ea"/>
              <a:cs typeface="+mn-cs"/>
            </a:endParaRPr>
          </a:p>
        </p:txBody>
      </p:sp>
      <p:pic>
        <p:nvPicPr>
          <p:cNvPr id="6" name="Content Placeholder 5">
            <a:extLst>
              <a:ext uri="{FF2B5EF4-FFF2-40B4-BE49-F238E27FC236}">
                <a16:creationId xmlns:a16="http://schemas.microsoft.com/office/drawing/2014/main" id="{0C6A3BE6-B4C5-4B75-8DAE-A2611A8BBADA}"/>
              </a:ext>
            </a:extLst>
          </p:cNvPr>
          <p:cNvPicPr>
            <a:picLocks noGrp="1" noChangeAspect="1"/>
          </p:cNvPicPr>
          <p:nvPr>
            <p:ph idx="1"/>
          </p:nvPr>
        </p:nvPicPr>
        <p:blipFill>
          <a:blip r:embed="rId4"/>
          <a:stretch>
            <a:fillRect/>
          </a:stretch>
        </p:blipFill>
        <p:spPr>
          <a:xfrm>
            <a:off x="2696336" y="131587"/>
            <a:ext cx="6799327" cy="43685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462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EE6E225-8C3C-4952-9404-26C6D082A615}"/>
              </a:ext>
            </a:extLst>
          </p:cNvPr>
          <p:cNvSpPr>
            <a:spLocks noGrp="1"/>
          </p:cNvSpPr>
          <p:nvPr>
            <p:ph type="title"/>
          </p:nvPr>
        </p:nvSpPr>
        <p:spPr>
          <a:xfrm>
            <a:off x="732343" y="426174"/>
            <a:ext cx="6900629" cy="717047"/>
          </a:xfrm>
        </p:spPr>
        <p:txBody>
          <a:bodyPr>
            <a:normAutofit/>
          </a:bodyPr>
          <a:lstStyle/>
          <a:p>
            <a:pPr algn="ctr"/>
            <a:r>
              <a:rPr lang="en-US" sz="3600" dirty="0">
                <a:solidFill>
                  <a:schemeClr val="bg2">
                    <a:lumMod val="10000"/>
                  </a:schemeClr>
                </a:solidFill>
                <a:latin typeface="Garamond" panose="02020404030301010803" pitchFamily="18" charset="0"/>
              </a:rPr>
              <a:t>Operation Statistics (Oct – Dec 2021)</a:t>
            </a:r>
          </a:p>
        </p:txBody>
      </p:sp>
      <p:sp>
        <p:nvSpPr>
          <p:cNvPr id="14" name="Arc 13">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396FCD-1342-4FE5-8D20-C2F929EC673E}"/>
              </a:ext>
            </a:extLst>
          </p:cNvPr>
          <p:cNvSpPr txBox="1"/>
          <p:nvPr/>
        </p:nvSpPr>
        <p:spPr>
          <a:xfrm>
            <a:off x="732343" y="4121628"/>
            <a:ext cx="10727311" cy="1900777"/>
          </a:xfrm>
          <a:prstGeom prst="rect">
            <a:avLst/>
          </a:prstGeom>
          <a:noFill/>
        </p:spPr>
        <p:txBody>
          <a:bodyPr wrap="square" rtlCol="0">
            <a:spAutoFit/>
          </a:bodyPr>
          <a:lstStyle/>
          <a:p>
            <a:pPr>
              <a:lnSpc>
                <a:spcPct val="150000"/>
              </a:lnSpc>
            </a:pPr>
            <a:r>
              <a:rPr lang="en-US" sz="1600" b="1" dirty="0">
                <a:solidFill>
                  <a:schemeClr val="bg2">
                    <a:lumMod val="10000"/>
                  </a:schemeClr>
                </a:solidFill>
              </a:rPr>
              <a:t>Definitions</a:t>
            </a:r>
            <a:r>
              <a:rPr lang="en-US" sz="1600" dirty="0">
                <a:solidFill>
                  <a:schemeClr val="bg2">
                    <a:lumMod val="10000"/>
                  </a:schemeClr>
                </a:solidFill>
              </a:rPr>
              <a:t> </a:t>
            </a:r>
          </a:p>
          <a:p>
            <a:pPr>
              <a:lnSpc>
                <a:spcPct val="150000"/>
              </a:lnSpc>
            </a:pPr>
            <a:r>
              <a:rPr lang="en-US" sz="1600" b="1" dirty="0">
                <a:solidFill>
                  <a:schemeClr val="bg2">
                    <a:lumMod val="10000"/>
                  </a:schemeClr>
                </a:solidFill>
              </a:rPr>
              <a:t>Air Carrier </a:t>
            </a:r>
            <a:r>
              <a:rPr lang="en-US" sz="1600" dirty="0">
                <a:solidFill>
                  <a:schemeClr val="bg2">
                    <a:lumMod val="10000"/>
                  </a:schemeClr>
                </a:solidFill>
              </a:rPr>
              <a:t>– A commercial carrier utilizing aircraft as its means of transport; an airline, as for passengers or freight.</a:t>
            </a:r>
          </a:p>
          <a:p>
            <a:pPr>
              <a:lnSpc>
                <a:spcPct val="150000"/>
              </a:lnSpc>
            </a:pPr>
            <a:r>
              <a:rPr lang="en-US" sz="1600" b="1" dirty="0">
                <a:solidFill>
                  <a:schemeClr val="bg2">
                    <a:lumMod val="10000"/>
                  </a:schemeClr>
                </a:solidFill>
              </a:rPr>
              <a:t>General Aviation </a:t>
            </a:r>
            <a:r>
              <a:rPr lang="en-US" sz="1600" dirty="0">
                <a:solidFill>
                  <a:schemeClr val="bg2">
                    <a:lumMod val="10000"/>
                  </a:schemeClr>
                </a:solidFill>
              </a:rPr>
              <a:t>– All civil aviation operations other than scheduled air services and non‐scheduled air transport operations </a:t>
            </a:r>
          </a:p>
          <a:p>
            <a:pPr>
              <a:lnSpc>
                <a:spcPct val="150000"/>
              </a:lnSpc>
            </a:pPr>
            <a:r>
              <a:rPr lang="en-US" sz="1600" dirty="0">
                <a:solidFill>
                  <a:schemeClr val="bg2">
                    <a:lumMod val="10000"/>
                  </a:schemeClr>
                </a:solidFill>
              </a:rPr>
              <a:t>for compensation or hire.</a:t>
            </a:r>
          </a:p>
          <a:p>
            <a:pPr>
              <a:lnSpc>
                <a:spcPct val="150000"/>
              </a:lnSpc>
            </a:pPr>
            <a:r>
              <a:rPr lang="en-US" sz="1600" b="1" dirty="0">
                <a:solidFill>
                  <a:schemeClr val="bg2">
                    <a:lumMod val="10000"/>
                  </a:schemeClr>
                </a:solidFill>
              </a:rPr>
              <a:t>Other </a:t>
            </a:r>
            <a:r>
              <a:rPr lang="en-US" sz="1600" dirty="0">
                <a:solidFill>
                  <a:schemeClr val="bg2">
                    <a:lumMod val="10000"/>
                  </a:schemeClr>
                </a:solidFill>
              </a:rPr>
              <a:t>– Medical and Military flights</a:t>
            </a:r>
            <a:endParaRPr lang="en-US" sz="1600" b="1" dirty="0">
              <a:solidFill>
                <a:schemeClr val="bg2">
                  <a:lumMod val="10000"/>
                </a:schemeClr>
              </a:solidFill>
            </a:endParaRPr>
          </a:p>
        </p:txBody>
      </p:sp>
      <p:sp>
        <p:nvSpPr>
          <p:cNvPr id="9" name="TextBox 8">
            <a:extLst>
              <a:ext uri="{FF2B5EF4-FFF2-40B4-BE49-F238E27FC236}">
                <a16:creationId xmlns:a16="http://schemas.microsoft.com/office/drawing/2014/main" id="{38C76605-28AB-45FA-821A-2C6CEB817F73}"/>
              </a:ext>
            </a:extLst>
          </p:cNvPr>
          <p:cNvSpPr txBox="1"/>
          <p:nvPr/>
        </p:nvSpPr>
        <p:spPr>
          <a:xfrm>
            <a:off x="8239360" y="6468687"/>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pic>
        <p:nvPicPr>
          <p:cNvPr id="15" name="Picture 14">
            <a:extLst>
              <a:ext uri="{FF2B5EF4-FFF2-40B4-BE49-F238E27FC236}">
                <a16:creationId xmlns:a16="http://schemas.microsoft.com/office/drawing/2014/main" id="{C54FF878-991A-47EE-9982-CC87AABCAA46}"/>
              </a:ext>
            </a:extLst>
          </p:cNvPr>
          <p:cNvPicPr>
            <a:picLocks noChangeAspect="1"/>
          </p:cNvPicPr>
          <p:nvPr/>
        </p:nvPicPr>
        <p:blipFill>
          <a:blip r:embed="rId3"/>
          <a:stretch>
            <a:fillRect/>
          </a:stretch>
        </p:blipFill>
        <p:spPr>
          <a:xfrm>
            <a:off x="732343" y="1569394"/>
            <a:ext cx="10715005" cy="2114332"/>
          </a:xfrm>
          <a:prstGeom prst="rect">
            <a:avLst/>
          </a:prstGeom>
        </p:spPr>
      </p:pic>
    </p:spTree>
    <p:extLst>
      <p:ext uri="{BB962C8B-B14F-4D97-AF65-F5344CB8AC3E}">
        <p14:creationId xmlns:p14="http://schemas.microsoft.com/office/powerpoint/2010/main" val="1417883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5C97E9-6166-4D1E-84AF-32CEFA8A336E}"/>
              </a:ext>
            </a:extLst>
          </p:cNvPr>
          <p:cNvSpPr>
            <a:spLocks noGrp="1"/>
          </p:cNvSpPr>
          <p:nvPr>
            <p:ph type="title"/>
          </p:nvPr>
        </p:nvSpPr>
        <p:spPr>
          <a:xfrm>
            <a:off x="915719" y="390607"/>
            <a:ext cx="3609214" cy="1371600"/>
          </a:xfrm>
        </p:spPr>
        <p:txBody>
          <a:bodyPr vert="horz" lIns="91440" tIns="45720" rIns="91440" bIns="45720" rtlCol="0" anchor="ctr">
            <a:normAutofit/>
          </a:bodyPr>
          <a:lstStyle/>
          <a:p>
            <a:r>
              <a:rPr lang="en-US" sz="3600" dirty="0">
                <a:solidFill>
                  <a:schemeClr val="bg2">
                    <a:lumMod val="10000"/>
                  </a:schemeClr>
                </a:solidFill>
                <a:latin typeface="Garamond" panose="02020404030301010803" pitchFamily="18" charset="0"/>
              </a:rPr>
              <a:t>Noise Complaints</a:t>
            </a:r>
          </a:p>
        </p:txBody>
      </p:sp>
      <p:sp>
        <p:nvSpPr>
          <p:cNvPr id="16" name="Rectangle 15">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D51A5E1-F3FE-4173-B2DB-14CC5FEF31BC}"/>
              </a:ext>
            </a:extLst>
          </p:cNvPr>
          <p:cNvSpPr txBox="1"/>
          <p:nvPr/>
        </p:nvSpPr>
        <p:spPr>
          <a:xfrm>
            <a:off x="7549741" y="753242"/>
            <a:ext cx="3055645" cy="646331"/>
          </a:xfrm>
          <a:prstGeom prst="rect">
            <a:avLst/>
          </a:prstGeom>
          <a:noFill/>
        </p:spPr>
        <p:txBody>
          <a:bodyPr wrap="none" rtlCol="0">
            <a:spAutoFit/>
          </a:bodyPr>
          <a:lstStyle/>
          <a:p>
            <a:r>
              <a:rPr lang="en-US" sz="3600" dirty="0">
                <a:solidFill>
                  <a:schemeClr val="bg2">
                    <a:lumMod val="10000"/>
                  </a:schemeClr>
                </a:solidFill>
                <a:latin typeface="Garamond" panose="02020404030301010803" pitchFamily="18" charset="0"/>
              </a:rPr>
              <a:t>Oct – Dec 2021</a:t>
            </a:r>
            <a:endParaRPr lang="en-US" sz="3600" dirty="0">
              <a:solidFill>
                <a:schemeClr val="bg2">
                  <a:lumMod val="10000"/>
                </a:schemeClr>
              </a:solidFill>
            </a:endParaRPr>
          </a:p>
        </p:txBody>
      </p:sp>
      <p:sp>
        <p:nvSpPr>
          <p:cNvPr id="15" name="TextBox 14">
            <a:extLst>
              <a:ext uri="{FF2B5EF4-FFF2-40B4-BE49-F238E27FC236}">
                <a16:creationId xmlns:a16="http://schemas.microsoft.com/office/drawing/2014/main" id="{5B06D576-C045-46DF-A380-6CEBCC6E25F6}"/>
              </a:ext>
            </a:extLst>
          </p:cNvPr>
          <p:cNvSpPr txBox="1"/>
          <p:nvPr/>
        </p:nvSpPr>
        <p:spPr>
          <a:xfrm>
            <a:off x="8239360" y="6468687"/>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pic>
        <p:nvPicPr>
          <p:cNvPr id="4" name="Picture 3">
            <a:extLst>
              <a:ext uri="{FF2B5EF4-FFF2-40B4-BE49-F238E27FC236}">
                <a16:creationId xmlns:a16="http://schemas.microsoft.com/office/drawing/2014/main" id="{96BEA1C5-8811-41E1-AB07-A12561D48C65}"/>
              </a:ext>
            </a:extLst>
          </p:cNvPr>
          <p:cNvPicPr>
            <a:picLocks noChangeAspect="1"/>
          </p:cNvPicPr>
          <p:nvPr/>
        </p:nvPicPr>
        <p:blipFill>
          <a:blip r:embed="rId3"/>
          <a:stretch>
            <a:fillRect/>
          </a:stretch>
        </p:blipFill>
        <p:spPr>
          <a:xfrm>
            <a:off x="6361797" y="1978724"/>
            <a:ext cx="5431534" cy="1994995"/>
          </a:xfrm>
          <a:prstGeom prst="rect">
            <a:avLst/>
          </a:prstGeom>
        </p:spPr>
      </p:pic>
      <p:pic>
        <p:nvPicPr>
          <p:cNvPr id="6" name="Picture 5">
            <a:extLst>
              <a:ext uri="{FF2B5EF4-FFF2-40B4-BE49-F238E27FC236}">
                <a16:creationId xmlns:a16="http://schemas.microsoft.com/office/drawing/2014/main" id="{788844F9-2468-4B69-8E50-B2DAAE14C478}"/>
              </a:ext>
            </a:extLst>
          </p:cNvPr>
          <p:cNvPicPr>
            <a:picLocks noChangeAspect="1"/>
          </p:cNvPicPr>
          <p:nvPr/>
        </p:nvPicPr>
        <p:blipFill>
          <a:blip r:embed="rId4"/>
          <a:stretch>
            <a:fillRect/>
          </a:stretch>
        </p:blipFill>
        <p:spPr>
          <a:xfrm>
            <a:off x="7625811" y="4115865"/>
            <a:ext cx="2903506" cy="1165492"/>
          </a:xfrm>
          <a:prstGeom prst="rect">
            <a:avLst/>
          </a:prstGeom>
        </p:spPr>
      </p:pic>
      <p:pic>
        <p:nvPicPr>
          <p:cNvPr id="10" name="Picture 9">
            <a:extLst>
              <a:ext uri="{FF2B5EF4-FFF2-40B4-BE49-F238E27FC236}">
                <a16:creationId xmlns:a16="http://schemas.microsoft.com/office/drawing/2014/main" id="{506FBEC6-8D78-46BF-93C7-F170C5218661}"/>
              </a:ext>
            </a:extLst>
          </p:cNvPr>
          <p:cNvPicPr>
            <a:picLocks noChangeAspect="1"/>
          </p:cNvPicPr>
          <p:nvPr/>
        </p:nvPicPr>
        <p:blipFill>
          <a:blip r:embed="rId5"/>
          <a:stretch>
            <a:fillRect/>
          </a:stretch>
        </p:blipFill>
        <p:spPr>
          <a:xfrm>
            <a:off x="6285604" y="5423503"/>
            <a:ext cx="5703633" cy="1057932"/>
          </a:xfrm>
          <a:prstGeom prst="rect">
            <a:avLst/>
          </a:prstGeom>
        </p:spPr>
      </p:pic>
      <p:pic>
        <p:nvPicPr>
          <p:cNvPr id="17" name="Picture 16" descr="Map&#10;&#10;Description automatically generated">
            <a:extLst>
              <a:ext uri="{FF2B5EF4-FFF2-40B4-BE49-F238E27FC236}">
                <a16:creationId xmlns:a16="http://schemas.microsoft.com/office/drawing/2014/main" id="{F964FA66-C73A-402D-8B5B-60491D1ABBF8}"/>
              </a:ext>
            </a:extLst>
          </p:cNvPr>
          <p:cNvPicPr>
            <a:picLocks noChangeAspect="1"/>
          </p:cNvPicPr>
          <p:nvPr/>
        </p:nvPicPr>
        <p:blipFill rotWithShape="1">
          <a:blip r:embed="rId6">
            <a:extLst>
              <a:ext uri="{28A0092B-C50C-407E-A947-70E740481C1C}">
                <a14:useLocalDpi xmlns:a14="http://schemas.microsoft.com/office/drawing/2010/main" val="0"/>
              </a:ext>
            </a:extLst>
          </a:blip>
          <a:srcRect l="9451" r="12924" b="4504"/>
          <a:stretch/>
        </p:blipFill>
        <p:spPr>
          <a:xfrm>
            <a:off x="551554" y="1928217"/>
            <a:ext cx="4598418" cy="4230051"/>
          </a:xfrm>
          <a:prstGeom prst="rect">
            <a:avLst/>
          </a:prstGeom>
          <a:ln w="12700">
            <a:solidFill>
              <a:schemeClr val="tx1"/>
            </a:solidFill>
          </a:ln>
        </p:spPr>
      </p:pic>
      <p:sp>
        <p:nvSpPr>
          <p:cNvPr id="19" name="TextBox 18">
            <a:extLst>
              <a:ext uri="{FF2B5EF4-FFF2-40B4-BE49-F238E27FC236}">
                <a16:creationId xmlns:a16="http://schemas.microsoft.com/office/drawing/2014/main" id="{ADB78728-4834-418D-A79B-0D0DB2DF6329}"/>
              </a:ext>
            </a:extLst>
          </p:cNvPr>
          <p:cNvSpPr txBox="1"/>
          <p:nvPr/>
        </p:nvSpPr>
        <p:spPr>
          <a:xfrm>
            <a:off x="494784" y="6158269"/>
            <a:ext cx="4506222" cy="646331"/>
          </a:xfrm>
          <a:prstGeom prst="rect">
            <a:avLst/>
          </a:prstGeom>
          <a:noFill/>
        </p:spPr>
        <p:txBody>
          <a:bodyPr wrap="square" rtlCol="0">
            <a:spAutoFit/>
          </a:bodyPr>
          <a:lstStyle/>
          <a:p>
            <a:pPr algn="ctr"/>
            <a:r>
              <a:rPr lang="en-US" dirty="0">
                <a:solidFill>
                  <a:srgbClr val="000000"/>
                </a:solidFill>
              </a:rPr>
              <a:t>*Disclaimer: The map only displays zip codes </a:t>
            </a:r>
          </a:p>
          <a:p>
            <a:pPr algn="ctr"/>
            <a:r>
              <a:rPr lang="en-US" dirty="0">
                <a:solidFill>
                  <a:srgbClr val="000000"/>
                </a:solidFill>
              </a:rPr>
              <a:t>in the immediate Dallas Love Field area </a:t>
            </a:r>
          </a:p>
        </p:txBody>
      </p:sp>
    </p:spTree>
    <p:extLst>
      <p:ext uri="{BB962C8B-B14F-4D97-AF65-F5344CB8AC3E}">
        <p14:creationId xmlns:p14="http://schemas.microsoft.com/office/powerpoint/2010/main" val="8414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0" name="Rectangle 79">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4BC6D64-DA1D-4EB9-81B7-E3533AEFDB26}"/>
              </a:ext>
            </a:extLst>
          </p:cNvPr>
          <p:cNvSpPr>
            <a:spLocks noGrp="1"/>
          </p:cNvSpPr>
          <p:nvPr>
            <p:ph type="title"/>
          </p:nvPr>
        </p:nvSpPr>
        <p:spPr>
          <a:xfrm>
            <a:off x="639656" y="4756665"/>
            <a:ext cx="10909640" cy="1065836"/>
          </a:xfrm>
        </p:spPr>
        <p:txBody>
          <a:bodyPr vert="horz" lIns="91440" tIns="45720" rIns="91440" bIns="45720" rtlCol="0" anchor="ctr">
            <a:normAutofit/>
          </a:bodyPr>
          <a:lstStyle/>
          <a:p>
            <a:pPr algn="ctr"/>
            <a:r>
              <a:rPr lang="en-US" sz="3600" dirty="0">
                <a:solidFill>
                  <a:srgbClr val="000000"/>
                </a:solidFill>
                <a:latin typeface="Garamond" panose="02020404030301010803" pitchFamily="18" charset="0"/>
              </a:rPr>
              <a:t>CY 2021 Total Operations &amp; Complaints</a:t>
            </a:r>
          </a:p>
        </p:txBody>
      </p:sp>
      <p:pic>
        <p:nvPicPr>
          <p:cNvPr id="6" name="Picture 5" descr="Chart, bar chart&#10;&#10;Description automatically generated">
            <a:extLst>
              <a:ext uri="{FF2B5EF4-FFF2-40B4-BE49-F238E27FC236}">
                <a16:creationId xmlns:a16="http://schemas.microsoft.com/office/drawing/2014/main" id="{D9C1F386-2E6C-44E4-943A-B9B49AA5CF5C}"/>
              </a:ext>
            </a:extLst>
          </p:cNvPr>
          <p:cNvPicPr>
            <a:picLocks noChangeAspect="1"/>
          </p:cNvPicPr>
          <p:nvPr/>
        </p:nvPicPr>
        <p:blipFill>
          <a:blip r:embed="rId2"/>
          <a:stretch>
            <a:fillRect/>
          </a:stretch>
        </p:blipFill>
        <p:spPr>
          <a:xfrm>
            <a:off x="320039" y="800256"/>
            <a:ext cx="5772911" cy="3017763"/>
          </a:xfrm>
          <a:prstGeom prst="rect">
            <a:avLst/>
          </a:prstGeom>
          <a:ln w="12700">
            <a:solidFill>
              <a:schemeClr val="tx1"/>
            </a:solidFill>
          </a:ln>
        </p:spPr>
      </p:pic>
      <p:pic>
        <p:nvPicPr>
          <p:cNvPr id="5" name="Content Placeholder 4" descr="Chart, bar chart&#10;&#10;Description automatically generated">
            <a:extLst>
              <a:ext uri="{FF2B5EF4-FFF2-40B4-BE49-F238E27FC236}">
                <a16:creationId xmlns:a16="http://schemas.microsoft.com/office/drawing/2014/main" id="{591F6B92-5E71-40AE-8874-D32D4B83B34A}"/>
              </a:ext>
            </a:extLst>
          </p:cNvPr>
          <p:cNvPicPr>
            <a:picLocks noChangeAspect="1"/>
          </p:cNvPicPr>
          <p:nvPr/>
        </p:nvPicPr>
        <p:blipFill>
          <a:blip r:embed="rId3"/>
          <a:stretch>
            <a:fillRect/>
          </a:stretch>
        </p:blipFill>
        <p:spPr>
          <a:xfrm>
            <a:off x="6092950" y="805443"/>
            <a:ext cx="5818496" cy="3012576"/>
          </a:xfrm>
          <a:prstGeom prst="rect">
            <a:avLst/>
          </a:prstGeom>
          <a:ln w="12700">
            <a:solidFill>
              <a:schemeClr val="tx1"/>
            </a:solidFill>
          </a:ln>
        </p:spPr>
      </p:pic>
      <p:sp>
        <p:nvSpPr>
          <p:cNvPr id="23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E163A6F0-63B7-469F-8FA8-6F3D6AE74104}"/>
              </a:ext>
            </a:extLst>
          </p:cNvPr>
          <p:cNvSpPr txBox="1"/>
          <p:nvPr/>
        </p:nvSpPr>
        <p:spPr>
          <a:xfrm>
            <a:off x="8239360" y="6468687"/>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spTree>
    <p:extLst>
      <p:ext uri="{BB962C8B-B14F-4D97-AF65-F5344CB8AC3E}">
        <p14:creationId xmlns:p14="http://schemas.microsoft.com/office/powerpoint/2010/main" val="166893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116CF22-ACCE-4A74-8524-D5048D35A0A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212" r="121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94250B-DBE0-4E9B-9F4F-33BB2A6E8573}"/>
              </a:ext>
            </a:extLst>
          </p:cNvPr>
          <p:cNvSpPr>
            <a:spLocks noGrp="1"/>
          </p:cNvSpPr>
          <p:nvPr>
            <p:ph type="title"/>
          </p:nvPr>
        </p:nvSpPr>
        <p:spPr>
          <a:xfrm>
            <a:off x="371094" y="756777"/>
            <a:ext cx="3337558" cy="1275003"/>
          </a:xfrm>
        </p:spPr>
        <p:txBody>
          <a:bodyPr vert="horz" lIns="91440" tIns="45720" rIns="91440" bIns="45720" rtlCol="0" anchor="b">
            <a:normAutofit/>
          </a:bodyPr>
          <a:lstStyle/>
          <a:p>
            <a:pPr>
              <a:lnSpc>
                <a:spcPct val="100000"/>
              </a:lnSpc>
            </a:pPr>
            <a:r>
              <a:rPr lang="en-US" sz="3600" dirty="0">
                <a:solidFill>
                  <a:schemeClr val="bg2">
                    <a:lumMod val="10000"/>
                  </a:schemeClr>
                </a:solidFill>
                <a:latin typeface="Garamond" panose="02020404030301010803" pitchFamily="18" charset="0"/>
              </a:rPr>
              <a:t>Radar Track </a:t>
            </a:r>
            <a:br>
              <a:rPr lang="en-US" sz="3600" dirty="0">
                <a:solidFill>
                  <a:schemeClr val="bg2">
                    <a:lumMod val="10000"/>
                  </a:schemeClr>
                </a:solidFill>
                <a:latin typeface="Garamond" panose="02020404030301010803" pitchFamily="18" charset="0"/>
              </a:rPr>
            </a:br>
            <a:r>
              <a:rPr lang="en-US" sz="3600" dirty="0">
                <a:solidFill>
                  <a:schemeClr val="bg2">
                    <a:lumMod val="10000"/>
                  </a:schemeClr>
                </a:solidFill>
                <a:latin typeface="Garamond" panose="02020404030301010803" pitchFamily="18" charset="0"/>
              </a:rPr>
              <a:t>Density Map</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BD800A66-5BE7-4306-B594-E2785389831C}"/>
              </a:ext>
            </a:extLst>
          </p:cNvPr>
          <p:cNvSpPr txBox="1"/>
          <p:nvPr/>
        </p:nvSpPr>
        <p:spPr>
          <a:xfrm>
            <a:off x="371094" y="2461768"/>
            <a:ext cx="3438906" cy="3355898"/>
          </a:xfrm>
          <a:prstGeom prst="rect">
            <a:avLst/>
          </a:prstGeom>
        </p:spPr>
        <p:txBody>
          <a:bodyPr vert="horz" lIns="91440" tIns="45720" rIns="91440" bIns="45720" rtlCol="0" anchor="t">
            <a:normAutofit/>
          </a:bodyPr>
          <a:lstStyle/>
          <a:p>
            <a:pPr>
              <a:lnSpc>
                <a:spcPct val="160000"/>
              </a:lnSpc>
            </a:pPr>
            <a:r>
              <a:rPr lang="en-US" sz="1600" dirty="0">
                <a:solidFill>
                  <a:schemeClr val="bg2">
                    <a:lumMod val="10000"/>
                  </a:schemeClr>
                </a:solidFill>
              </a:rPr>
              <a:t>The following map takes all the flight track data for the given time period and creates a line density plot. Dark red in the middle of the picture shows the highest density of flight tracks over the runways. The colors gradually move out to blue as the least dense.</a:t>
            </a:r>
          </a:p>
        </p:txBody>
      </p:sp>
      <p:sp>
        <p:nvSpPr>
          <p:cNvPr id="12" name="TextBox 11">
            <a:extLst>
              <a:ext uri="{FF2B5EF4-FFF2-40B4-BE49-F238E27FC236}">
                <a16:creationId xmlns:a16="http://schemas.microsoft.com/office/drawing/2014/main" id="{85C96768-3E87-464F-887B-27D909F9157C}"/>
              </a:ext>
            </a:extLst>
          </p:cNvPr>
          <p:cNvSpPr txBox="1"/>
          <p:nvPr/>
        </p:nvSpPr>
        <p:spPr>
          <a:xfrm>
            <a:off x="8689736" y="0"/>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sp>
        <p:nvSpPr>
          <p:cNvPr id="16" name="TextBox 15">
            <a:extLst>
              <a:ext uri="{FF2B5EF4-FFF2-40B4-BE49-F238E27FC236}">
                <a16:creationId xmlns:a16="http://schemas.microsoft.com/office/drawing/2014/main" id="{97C9D10E-38F1-46E0-81D8-1B0637F7587A}"/>
              </a:ext>
            </a:extLst>
          </p:cNvPr>
          <p:cNvSpPr txBox="1"/>
          <p:nvPr/>
        </p:nvSpPr>
        <p:spPr>
          <a:xfrm>
            <a:off x="371091" y="1876993"/>
            <a:ext cx="4291443" cy="584775"/>
          </a:xfrm>
          <a:prstGeom prst="rect">
            <a:avLst/>
          </a:prstGeom>
          <a:noFill/>
        </p:spPr>
        <p:txBody>
          <a:bodyPr wrap="square">
            <a:spAutoFit/>
          </a:bodyPr>
          <a:lstStyle/>
          <a:p>
            <a:r>
              <a:rPr lang="en-US" sz="3200" dirty="0">
                <a:solidFill>
                  <a:schemeClr val="bg2">
                    <a:lumMod val="10000"/>
                  </a:schemeClr>
                </a:solidFill>
                <a:latin typeface="Garamond" panose="02020404030301010803" pitchFamily="18" charset="0"/>
              </a:rPr>
              <a:t>(Oct – Dec 2021) </a:t>
            </a:r>
            <a:endParaRPr lang="en-US" sz="3200" dirty="0"/>
          </a:p>
        </p:txBody>
      </p:sp>
    </p:spTree>
    <p:extLst>
      <p:ext uri="{BB962C8B-B14F-4D97-AF65-F5344CB8AC3E}">
        <p14:creationId xmlns:p14="http://schemas.microsoft.com/office/powerpoint/2010/main" val="314809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5111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62C97-3AAB-4669-9841-2E381306D768}"/>
              </a:ext>
            </a:extLst>
          </p:cNvPr>
          <p:cNvSpPr>
            <a:spLocks noGrp="1"/>
          </p:cNvSpPr>
          <p:nvPr>
            <p:ph type="title"/>
          </p:nvPr>
        </p:nvSpPr>
        <p:spPr>
          <a:xfrm>
            <a:off x="443668" y="314813"/>
            <a:ext cx="11304661" cy="1881559"/>
          </a:xfrm>
        </p:spPr>
        <p:txBody>
          <a:bodyPr vert="horz" lIns="91440" tIns="45720" rIns="91440" bIns="45720" rtlCol="0" anchor="ctr">
            <a:normAutofit/>
          </a:bodyPr>
          <a:lstStyle/>
          <a:p>
            <a:r>
              <a:rPr lang="en-US" sz="3600" dirty="0">
                <a:solidFill>
                  <a:schemeClr val="bg2">
                    <a:lumMod val="10000"/>
                  </a:schemeClr>
                </a:solidFill>
                <a:latin typeface="Garamond" panose="02020404030301010803" pitchFamily="18" charset="0"/>
              </a:rPr>
              <a:t>Covid Impacts on Operations: CY 2019 &amp; 2020 vs 2021</a:t>
            </a:r>
          </a:p>
        </p:txBody>
      </p:sp>
      <p:sp>
        <p:nvSpPr>
          <p:cNvPr id="34" name="TextBox 33">
            <a:extLst>
              <a:ext uri="{FF2B5EF4-FFF2-40B4-BE49-F238E27FC236}">
                <a16:creationId xmlns:a16="http://schemas.microsoft.com/office/drawing/2014/main" id="{E3B4398F-88F6-4C6B-BE4D-23F508A1AE2C}"/>
              </a:ext>
            </a:extLst>
          </p:cNvPr>
          <p:cNvSpPr txBox="1"/>
          <p:nvPr/>
        </p:nvSpPr>
        <p:spPr>
          <a:xfrm>
            <a:off x="8239360" y="6468687"/>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pic>
        <p:nvPicPr>
          <p:cNvPr id="3" name="Picture 2">
            <a:extLst>
              <a:ext uri="{FF2B5EF4-FFF2-40B4-BE49-F238E27FC236}">
                <a16:creationId xmlns:a16="http://schemas.microsoft.com/office/drawing/2014/main" id="{83E21848-D2A1-4CF6-A673-4F9609AD9807}"/>
              </a:ext>
            </a:extLst>
          </p:cNvPr>
          <p:cNvPicPr>
            <a:picLocks noChangeAspect="1"/>
          </p:cNvPicPr>
          <p:nvPr/>
        </p:nvPicPr>
        <p:blipFill>
          <a:blip r:embed="rId3"/>
          <a:stretch>
            <a:fillRect/>
          </a:stretch>
        </p:blipFill>
        <p:spPr>
          <a:xfrm>
            <a:off x="1189858" y="2825690"/>
            <a:ext cx="9812280" cy="3328182"/>
          </a:xfrm>
          <a:prstGeom prst="rect">
            <a:avLst/>
          </a:prstGeom>
          <a:ln>
            <a:solidFill>
              <a:srgbClr val="000000"/>
            </a:solidFill>
          </a:ln>
        </p:spPr>
      </p:pic>
    </p:spTree>
    <p:extLst>
      <p:ext uri="{BB962C8B-B14F-4D97-AF65-F5344CB8AC3E}">
        <p14:creationId xmlns:p14="http://schemas.microsoft.com/office/powerpoint/2010/main" val="1928627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B9F1DF4-0140-4278-81E7-F85B913A7542}"/>
              </a:ext>
            </a:extLst>
          </p:cNvPr>
          <p:cNvSpPr>
            <a:spLocks noGrp="1"/>
          </p:cNvSpPr>
          <p:nvPr>
            <p:ph type="ctrTitle"/>
          </p:nvPr>
        </p:nvSpPr>
        <p:spPr>
          <a:xfrm>
            <a:off x="3204642" y="2353640"/>
            <a:ext cx="5782716" cy="2150719"/>
          </a:xfrm>
          <a:noFill/>
        </p:spPr>
        <p:txBody>
          <a:bodyPr anchor="ctr">
            <a:normAutofit/>
          </a:bodyPr>
          <a:lstStyle/>
          <a:p>
            <a:r>
              <a:rPr lang="en-US" sz="4800" dirty="0">
                <a:solidFill>
                  <a:schemeClr val="bg2">
                    <a:lumMod val="10000"/>
                  </a:schemeClr>
                </a:solidFill>
                <a:latin typeface="Garamond" panose="02020404030301010803" pitchFamily="18" charset="0"/>
              </a:rPr>
              <a:t>Open Discussion and Questions </a:t>
            </a:r>
            <a:endParaRPr lang="en-US" sz="4800" dirty="0">
              <a:solidFill>
                <a:srgbClr val="080808"/>
              </a:solidFill>
              <a:latin typeface="Garamond" panose="02020404030301010803" pitchFamily="18" charset="0"/>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2300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13"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31E3D50-9389-4852-B51A-F9DF325D87C3}"/>
              </a:ext>
            </a:extLst>
          </p:cNvPr>
          <p:cNvSpPr>
            <a:spLocks noGrp="1"/>
          </p:cNvSpPr>
          <p:nvPr>
            <p:ph type="ctrTitle"/>
          </p:nvPr>
        </p:nvSpPr>
        <p:spPr>
          <a:xfrm>
            <a:off x="1805856" y="3535557"/>
            <a:ext cx="3278124" cy="1045968"/>
          </a:xfrm>
        </p:spPr>
        <p:txBody>
          <a:bodyPr anchor="ctr">
            <a:normAutofit/>
          </a:bodyPr>
          <a:lstStyle/>
          <a:p>
            <a:r>
              <a:rPr lang="en-US" sz="5400" dirty="0">
                <a:solidFill>
                  <a:schemeClr val="bg2">
                    <a:lumMod val="10000"/>
                  </a:schemeClr>
                </a:solidFill>
                <a:latin typeface="Garamond" panose="02020404030301010803" pitchFamily="18" charset="0"/>
              </a:rPr>
              <a:t>Adjourn</a:t>
            </a:r>
            <a:endParaRPr lang="en-US" sz="9600" dirty="0">
              <a:solidFill>
                <a:schemeClr val="bg2">
                  <a:lumMod val="10000"/>
                </a:schemeClr>
              </a:solidFill>
              <a:latin typeface="Garamond" panose="02020404030301010803" pitchFamily="18" charset="0"/>
            </a:endParaRPr>
          </a:p>
        </p:txBody>
      </p:sp>
      <p:sp>
        <p:nvSpPr>
          <p:cNvPr id="3" name="Subtitle 2">
            <a:extLst>
              <a:ext uri="{FF2B5EF4-FFF2-40B4-BE49-F238E27FC236}">
                <a16:creationId xmlns:a16="http://schemas.microsoft.com/office/drawing/2014/main" id="{F5220D6C-2F6B-4F9A-9348-87C61AF9EE6C}"/>
              </a:ext>
            </a:extLst>
          </p:cNvPr>
          <p:cNvSpPr>
            <a:spLocks noGrp="1"/>
          </p:cNvSpPr>
          <p:nvPr>
            <p:ph type="subTitle" idx="1"/>
          </p:nvPr>
        </p:nvSpPr>
        <p:spPr>
          <a:xfrm>
            <a:off x="7108021" y="2884887"/>
            <a:ext cx="5083979" cy="2354256"/>
          </a:xfrm>
        </p:spPr>
        <p:txBody>
          <a:bodyPr anchor="ctr">
            <a:normAutofit/>
          </a:bodyPr>
          <a:lstStyle/>
          <a:p>
            <a:r>
              <a:rPr lang="en-US" sz="3600" dirty="0">
                <a:solidFill>
                  <a:schemeClr val="bg2">
                    <a:lumMod val="10000"/>
                  </a:schemeClr>
                </a:solidFill>
                <a:latin typeface="Garamond" panose="02020404030301010803" pitchFamily="18" charset="0"/>
              </a:rPr>
              <a:t>Next LFEAC Meeting</a:t>
            </a:r>
          </a:p>
          <a:p>
            <a:r>
              <a:rPr lang="en-US" sz="3600" dirty="0">
                <a:solidFill>
                  <a:schemeClr val="bg2">
                    <a:lumMod val="10000"/>
                  </a:schemeClr>
                </a:solidFill>
                <a:latin typeface="Garamond" panose="02020404030301010803" pitchFamily="18" charset="0"/>
              </a:rPr>
              <a:t>on </a:t>
            </a:r>
          </a:p>
          <a:p>
            <a:r>
              <a:rPr lang="en-US" sz="3600" dirty="0">
                <a:solidFill>
                  <a:schemeClr val="bg2">
                    <a:lumMod val="10000"/>
                  </a:schemeClr>
                </a:solidFill>
                <a:latin typeface="Garamond" panose="02020404030301010803" pitchFamily="18" charset="0"/>
              </a:rPr>
              <a:t>April 14, 2022, at 6 p.m.</a:t>
            </a:r>
          </a:p>
        </p:txBody>
      </p:sp>
      <p:sp>
        <p:nvSpPr>
          <p:cNvPr id="4" name="TextBox 3">
            <a:extLst>
              <a:ext uri="{FF2B5EF4-FFF2-40B4-BE49-F238E27FC236}">
                <a16:creationId xmlns:a16="http://schemas.microsoft.com/office/drawing/2014/main" id="{ED040F1E-BAD5-49D4-8E94-98EDA63436F3}"/>
              </a:ext>
            </a:extLst>
          </p:cNvPr>
          <p:cNvSpPr txBox="1"/>
          <p:nvPr/>
        </p:nvSpPr>
        <p:spPr>
          <a:xfrm>
            <a:off x="7569540" y="5386623"/>
            <a:ext cx="4160939" cy="1323439"/>
          </a:xfrm>
          <a:prstGeom prst="rect">
            <a:avLst/>
          </a:prstGeom>
          <a:noFill/>
        </p:spPr>
        <p:txBody>
          <a:bodyPr wrap="square" rtlCol="0">
            <a:spAutoFit/>
          </a:bodyPr>
          <a:lstStyle/>
          <a:p>
            <a:pPr algn="ctr"/>
            <a:r>
              <a:rPr lang="en-US" sz="2000" dirty="0">
                <a:solidFill>
                  <a:srgbClr val="000000"/>
                </a:solidFill>
              </a:rPr>
              <a:t>For noise concerns visit</a:t>
            </a:r>
          </a:p>
          <a:p>
            <a:pPr algn="ctr"/>
            <a:r>
              <a:rPr lang="en-US" sz="2000" dirty="0">
                <a:solidFill>
                  <a:schemeClr val="accent1"/>
                </a:solidFill>
                <a:hlinkClick r:id="rId3"/>
              </a:rPr>
              <a:t>https://dal.noiselab.casper.aero/</a:t>
            </a:r>
            <a:endParaRPr lang="en-US" sz="2000" dirty="0">
              <a:solidFill>
                <a:schemeClr val="accent1"/>
              </a:solidFill>
            </a:endParaRPr>
          </a:p>
          <a:p>
            <a:pPr algn="ctr"/>
            <a:r>
              <a:rPr lang="en-US" sz="2000" dirty="0">
                <a:solidFill>
                  <a:srgbClr val="000000"/>
                </a:solidFill>
              </a:rPr>
              <a:t>For noise inquires email</a:t>
            </a:r>
          </a:p>
          <a:p>
            <a:pPr algn="ctr"/>
            <a:r>
              <a:rPr lang="en-US" sz="2000" dirty="0">
                <a:solidFill>
                  <a:schemeClr val="accent1"/>
                </a:solidFill>
                <a:hlinkClick r:id="rId4"/>
              </a:rPr>
              <a:t>AVINoise@dallascityhall.com</a:t>
            </a:r>
            <a:r>
              <a:rPr lang="en-US" sz="2000" dirty="0">
                <a:solidFill>
                  <a:schemeClr val="accent1"/>
                </a:solidFill>
              </a:rPr>
              <a:t> </a:t>
            </a:r>
            <a:endParaRPr lang="en-US" sz="2000" dirty="0">
              <a:solidFill>
                <a:srgbClr val="000000"/>
              </a:solidFill>
            </a:endParaRPr>
          </a:p>
        </p:txBody>
      </p:sp>
    </p:spTree>
    <p:extLst>
      <p:ext uri="{BB962C8B-B14F-4D97-AF65-F5344CB8AC3E}">
        <p14:creationId xmlns:p14="http://schemas.microsoft.com/office/powerpoint/2010/main" val="903592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BB55-AA3A-4AF3-A88D-B6B825CF9C58}"/>
              </a:ext>
            </a:extLst>
          </p:cNvPr>
          <p:cNvSpPr>
            <a:spLocks noGrp="1"/>
          </p:cNvSpPr>
          <p:nvPr>
            <p:ph type="title"/>
          </p:nvPr>
        </p:nvSpPr>
        <p:spPr>
          <a:xfrm>
            <a:off x="7006137" y="634181"/>
            <a:ext cx="2505075" cy="763131"/>
          </a:xfrm>
        </p:spPr>
        <p:txBody>
          <a:bodyPr vert="horz" lIns="91440" tIns="45720" rIns="91440" bIns="45720" rtlCol="0" anchor="b">
            <a:normAutofit/>
          </a:bodyPr>
          <a:lstStyle/>
          <a:p>
            <a:pPr algn="ctr"/>
            <a:r>
              <a:rPr lang="en-US" sz="4400" dirty="0">
                <a:solidFill>
                  <a:schemeClr val="bg2">
                    <a:lumMod val="10000"/>
                  </a:schemeClr>
                </a:solidFill>
                <a:latin typeface="Garamond" panose="02020404030301010803" pitchFamily="18" charset="0"/>
              </a:rPr>
              <a:t>Agenda</a:t>
            </a:r>
            <a:endParaRPr lang="en-US" sz="4800" dirty="0">
              <a:solidFill>
                <a:schemeClr val="bg2">
                  <a:lumMod val="10000"/>
                </a:schemeClr>
              </a:solidFill>
              <a:latin typeface="Garamond" panose="02020404030301010803" pitchFamily="18" charset="0"/>
            </a:endParaRPr>
          </a:p>
        </p:txBody>
      </p:sp>
      <p:sp>
        <p:nvSpPr>
          <p:cNvPr id="4" name="Text Placeholder 3">
            <a:extLst>
              <a:ext uri="{FF2B5EF4-FFF2-40B4-BE49-F238E27FC236}">
                <a16:creationId xmlns:a16="http://schemas.microsoft.com/office/drawing/2014/main" id="{4E60DC93-6452-4CE4-BDD8-6A3298B3B2F3}"/>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571500" marR="0" lvl="0" indent="-457200">
              <a:lnSpc>
                <a:spcPct val="150000"/>
              </a:lnSpc>
              <a:spcBef>
                <a:spcPts val="0"/>
              </a:spcBef>
              <a:spcAft>
                <a:spcPts val="0"/>
              </a:spcAft>
              <a:buClr>
                <a:srgbClr val="75AD6F"/>
              </a:buClr>
              <a:buFont typeface="Wingdings" panose="05000000000000000000" pitchFamily="2" charset="2"/>
              <a:buChar char="v"/>
              <a:tabLst>
                <a:tab pos="457200" algn="l"/>
              </a:tabLst>
            </a:pPr>
            <a:r>
              <a:rPr lang="en-US" sz="2200" dirty="0">
                <a:solidFill>
                  <a:schemeClr val="bg2">
                    <a:lumMod val="10000"/>
                  </a:schemeClr>
                </a:solidFill>
                <a:effectLst/>
              </a:rPr>
              <a:t>Introductions</a:t>
            </a:r>
          </a:p>
          <a:p>
            <a:pPr marL="571500" indent="-457200">
              <a:lnSpc>
                <a:spcPct val="150000"/>
              </a:lnSpc>
              <a:spcBef>
                <a:spcPts val="0"/>
              </a:spcBef>
              <a:buClr>
                <a:srgbClr val="75AD6F"/>
              </a:buClr>
              <a:buFont typeface="Wingdings" panose="05000000000000000000" pitchFamily="2" charset="2"/>
              <a:buChar char="v"/>
              <a:tabLst>
                <a:tab pos="457200" algn="l"/>
              </a:tabLst>
            </a:pPr>
            <a:r>
              <a:rPr lang="en-US" sz="2200" dirty="0">
                <a:solidFill>
                  <a:schemeClr val="bg2">
                    <a:lumMod val="10000"/>
                  </a:schemeClr>
                </a:solidFill>
                <a:effectLst/>
              </a:rPr>
              <a:t>Runway 13R/31L Reconstruction</a:t>
            </a:r>
          </a:p>
          <a:p>
            <a:pPr marL="571500" marR="0" lvl="0" indent="-457200">
              <a:lnSpc>
                <a:spcPct val="150000"/>
              </a:lnSpc>
              <a:spcBef>
                <a:spcPts val="0"/>
              </a:spcBef>
              <a:spcAft>
                <a:spcPts val="0"/>
              </a:spcAft>
              <a:buClr>
                <a:srgbClr val="75AD6F"/>
              </a:buClr>
              <a:buFont typeface="Wingdings" panose="05000000000000000000" pitchFamily="2" charset="2"/>
              <a:buChar char="v"/>
              <a:tabLst>
                <a:tab pos="457200" algn="l"/>
              </a:tabLst>
            </a:pPr>
            <a:r>
              <a:rPr lang="en-US" sz="2200" dirty="0">
                <a:solidFill>
                  <a:schemeClr val="bg2">
                    <a:lumMod val="10000"/>
                  </a:schemeClr>
                </a:solidFill>
                <a:effectLst/>
              </a:rPr>
              <a:t>Voluntary Noise Program</a:t>
            </a:r>
          </a:p>
          <a:p>
            <a:pPr marL="1028700" lvl="1" indent="-457200">
              <a:lnSpc>
                <a:spcPct val="150000"/>
              </a:lnSpc>
              <a:spcBef>
                <a:spcPts val="0"/>
              </a:spcBef>
              <a:buClr>
                <a:srgbClr val="75AD6F"/>
              </a:buClr>
              <a:buFont typeface="Wingdings" panose="05000000000000000000" pitchFamily="2" charset="2"/>
              <a:buChar char="v"/>
              <a:tabLst>
                <a:tab pos="457200" algn="l"/>
              </a:tabLst>
            </a:pPr>
            <a:r>
              <a:rPr lang="en-US" sz="2000" dirty="0">
                <a:solidFill>
                  <a:schemeClr val="bg2">
                    <a:lumMod val="10000"/>
                  </a:schemeClr>
                </a:solidFill>
                <a:effectLst/>
              </a:rPr>
              <a:t>Noise Reports</a:t>
            </a:r>
          </a:p>
          <a:p>
            <a:pPr marL="571500" marR="0" lvl="0" indent="-457200">
              <a:lnSpc>
                <a:spcPct val="150000"/>
              </a:lnSpc>
              <a:spcBef>
                <a:spcPts val="0"/>
              </a:spcBef>
              <a:spcAft>
                <a:spcPts val="0"/>
              </a:spcAft>
              <a:buClr>
                <a:srgbClr val="75AD6F"/>
              </a:buClr>
              <a:buFont typeface="Wingdings" panose="05000000000000000000" pitchFamily="2" charset="2"/>
              <a:buChar char="v"/>
              <a:tabLst>
                <a:tab pos="457200" algn="l"/>
              </a:tabLst>
            </a:pPr>
            <a:r>
              <a:rPr lang="en-US" sz="2200" dirty="0">
                <a:solidFill>
                  <a:schemeClr val="bg2">
                    <a:lumMod val="10000"/>
                  </a:schemeClr>
                </a:solidFill>
                <a:effectLst/>
              </a:rPr>
              <a:t>Public Comment Period</a:t>
            </a:r>
          </a:p>
          <a:p>
            <a:pPr marL="571500" marR="0" lvl="0" indent="-457200">
              <a:lnSpc>
                <a:spcPct val="150000"/>
              </a:lnSpc>
              <a:spcBef>
                <a:spcPts val="0"/>
              </a:spcBef>
              <a:spcAft>
                <a:spcPts val="0"/>
              </a:spcAft>
              <a:buClr>
                <a:srgbClr val="75AD6F"/>
              </a:buClr>
              <a:buFont typeface="Wingdings" panose="05000000000000000000" pitchFamily="2" charset="2"/>
              <a:buChar char="v"/>
              <a:tabLst>
                <a:tab pos="457200" algn="l"/>
              </a:tabLst>
            </a:pPr>
            <a:r>
              <a:rPr lang="en-US" sz="2200" dirty="0">
                <a:solidFill>
                  <a:schemeClr val="bg2">
                    <a:lumMod val="10000"/>
                  </a:schemeClr>
                </a:solidFill>
                <a:effectLst/>
              </a:rPr>
              <a:t>Adjourn</a:t>
            </a:r>
          </a:p>
          <a:p>
            <a:pPr indent="-2286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D2CF61EB-70F5-488E-B82E-CE27D1ACE134}"/>
              </a:ext>
            </a:extLst>
          </p:cNvPr>
          <p:cNvPicPr>
            <a:picLocks noGrp="1" noChangeAspect="1"/>
          </p:cNvPicPr>
          <p:nvPr>
            <p:ph idx="1"/>
          </p:nvPr>
        </p:nvPicPr>
        <p:blipFill rotWithShape="1">
          <a:blip r:embed="rId3"/>
          <a:srcRect t="139" r="1"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788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7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B9F1DF4-0140-4278-81E7-F85B913A7542}"/>
              </a:ext>
            </a:extLst>
          </p:cNvPr>
          <p:cNvSpPr>
            <a:spLocks noGrp="1"/>
          </p:cNvSpPr>
          <p:nvPr>
            <p:ph type="ctrTitle"/>
          </p:nvPr>
        </p:nvSpPr>
        <p:spPr>
          <a:xfrm>
            <a:off x="3204642" y="2353640"/>
            <a:ext cx="5782716" cy="2150719"/>
          </a:xfrm>
          <a:noFill/>
        </p:spPr>
        <p:txBody>
          <a:bodyPr anchor="ctr">
            <a:normAutofit fontScale="90000"/>
          </a:bodyPr>
          <a:lstStyle/>
          <a:p>
            <a:r>
              <a:rPr lang="en-US" sz="5400" dirty="0">
                <a:solidFill>
                  <a:srgbClr val="080808"/>
                </a:solidFill>
                <a:latin typeface="Garamond" panose="02020404030301010803" pitchFamily="18" charset="0"/>
              </a:rPr>
              <a:t>Runway 13R/31L Taxiway C Phase 1</a:t>
            </a:r>
            <a:br>
              <a:rPr lang="en-US" sz="5400" dirty="0">
                <a:solidFill>
                  <a:srgbClr val="080808"/>
                </a:solidFill>
                <a:latin typeface="Garamond" panose="02020404030301010803" pitchFamily="18" charset="0"/>
              </a:rPr>
            </a:br>
            <a:r>
              <a:rPr lang="en-US" sz="5400" dirty="0">
                <a:solidFill>
                  <a:srgbClr val="080808"/>
                </a:solidFill>
                <a:latin typeface="Garamond" panose="02020404030301010803" pitchFamily="18" charset="0"/>
              </a:rPr>
              <a:t>Reconstruction</a:t>
            </a: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2630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980B8-AD99-43B1-85B9-1F71AE37A1C9}"/>
              </a:ext>
            </a:extLst>
          </p:cNvPr>
          <p:cNvSpPr txBox="1"/>
          <p:nvPr/>
        </p:nvSpPr>
        <p:spPr>
          <a:xfrm>
            <a:off x="487960" y="4840448"/>
            <a:ext cx="9706062"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Project 46%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Phase-1 is at 99%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Phase-2 &amp; 3 is at 60%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-4 is at 15%</a:t>
            </a:r>
          </a:p>
        </p:txBody>
      </p:sp>
      <p:pic>
        <p:nvPicPr>
          <p:cNvPr id="7" name="Picture 6">
            <a:extLst>
              <a:ext uri="{FF2B5EF4-FFF2-40B4-BE49-F238E27FC236}">
                <a16:creationId xmlns:a16="http://schemas.microsoft.com/office/drawing/2014/main" id="{7BB75FE6-196D-47E3-AB47-88B072BBF83B}"/>
              </a:ext>
            </a:extLst>
          </p:cNvPr>
          <p:cNvPicPr>
            <a:picLocks noChangeAspect="1"/>
          </p:cNvPicPr>
          <p:nvPr/>
        </p:nvPicPr>
        <p:blipFill>
          <a:blip r:embed="rId2"/>
          <a:stretch>
            <a:fillRect/>
          </a:stretch>
        </p:blipFill>
        <p:spPr>
          <a:xfrm>
            <a:off x="1995487" y="2876551"/>
            <a:ext cx="7762875" cy="1409700"/>
          </a:xfrm>
          <a:prstGeom prst="rect">
            <a:avLst/>
          </a:prstGeom>
        </p:spPr>
      </p:pic>
      <p:pic>
        <p:nvPicPr>
          <p:cNvPr id="11" name="Picture 10">
            <a:extLst>
              <a:ext uri="{FF2B5EF4-FFF2-40B4-BE49-F238E27FC236}">
                <a16:creationId xmlns:a16="http://schemas.microsoft.com/office/drawing/2014/main" id="{00D737F7-4FC3-40D8-AC25-4AE76BB9B761}"/>
              </a:ext>
            </a:extLst>
          </p:cNvPr>
          <p:cNvPicPr>
            <a:picLocks noChangeAspect="1"/>
          </p:cNvPicPr>
          <p:nvPr/>
        </p:nvPicPr>
        <p:blipFill>
          <a:blip r:embed="rId3"/>
          <a:stretch>
            <a:fillRect/>
          </a:stretch>
        </p:blipFill>
        <p:spPr>
          <a:xfrm>
            <a:off x="49853" y="493552"/>
            <a:ext cx="12138497" cy="2228851"/>
          </a:xfrm>
          <a:prstGeom prst="rect">
            <a:avLst/>
          </a:prstGeom>
        </p:spPr>
      </p:pic>
    </p:spTree>
    <p:extLst>
      <p:ext uri="{BB962C8B-B14F-4D97-AF65-F5344CB8AC3E}">
        <p14:creationId xmlns:p14="http://schemas.microsoft.com/office/powerpoint/2010/main" val="152157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cxnSp>
        <p:nvCxnSpPr>
          <p:cNvPr id="382" name="Google Shape;382;p13"/>
          <p:cNvCxnSpPr/>
          <p:nvPr/>
        </p:nvCxnSpPr>
        <p:spPr>
          <a:xfrm>
            <a:off x="8509000" y="2646892"/>
            <a:ext cx="3522663" cy="0"/>
          </a:xfrm>
          <a:prstGeom prst="straightConnector1">
            <a:avLst/>
          </a:prstGeom>
          <a:noFill/>
          <a:ln w="19050" cap="flat" cmpd="sng">
            <a:solidFill>
              <a:schemeClr val="lt2"/>
            </a:solidFill>
            <a:prstDash val="solid"/>
            <a:miter lim="800000"/>
            <a:headEnd type="none" w="sm" len="sm"/>
            <a:tailEnd type="none" w="sm" len="sm"/>
          </a:ln>
        </p:spPr>
      </p:cxnSp>
      <p:sp>
        <p:nvSpPr>
          <p:cNvPr id="385" name="Google Shape;385;p13"/>
          <p:cNvSpPr/>
          <p:nvPr/>
        </p:nvSpPr>
        <p:spPr>
          <a:xfrm>
            <a:off x="11337925" y="6408738"/>
            <a:ext cx="947738" cy="492402"/>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1200" cap="none" spc="0" normalizeH="0" baseline="0" noProof="0" dirty="0">
              <a:ln>
                <a:noFill/>
              </a:ln>
              <a:solidFill>
                <a:srgbClr val="E7E6E6"/>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2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3695A997-6326-45CA-A9E7-C751C175770A}"/>
              </a:ext>
            </a:extLst>
          </p:cNvPr>
          <p:cNvSpPr txBox="1"/>
          <p:nvPr/>
        </p:nvSpPr>
        <p:spPr>
          <a:xfrm>
            <a:off x="1606477" y="5566822"/>
            <a:ext cx="29787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1 - RWY 13R looking SE</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79B576-E87F-4EB3-B1B9-9E95BEC89D49}"/>
              </a:ext>
            </a:extLst>
          </p:cNvPr>
          <p:cNvSpPr txBox="1"/>
          <p:nvPr/>
        </p:nvSpPr>
        <p:spPr>
          <a:xfrm>
            <a:off x="7005396" y="5496421"/>
            <a:ext cx="3901559"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2 - RWY 13R/31L and TWY C under construction</a:t>
            </a:r>
          </a:p>
        </p:txBody>
      </p:sp>
      <p:pic>
        <p:nvPicPr>
          <p:cNvPr id="5" name="Picture 4">
            <a:extLst>
              <a:ext uri="{FF2B5EF4-FFF2-40B4-BE49-F238E27FC236}">
                <a16:creationId xmlns:a16="http://schemas.microsoft.com/office/drawing/2014/main" id="{085AECA0-2D3A-4038-ACCF-AD8AAB11137F}"/>
              </a:ext>
            </a:extLst>
          </p:cNvPr>
          <p:cNvPicPr>
            <a:picLocks noChangeAspect="1"/>
          </p:cNvPicPr>
          <p:nvPr/>
        </p:nvPicPr>
        <p:blipFill>
          <a:blip r:embed="rId3"/>
          <a:stretch>
            <a:fillRect/>
          </a:stretch>
        </p:blipFill>
        <p:spPr>
          <a:xfrm>
            <a:off x="952501" y="1320944"/>
            <a:ext cx="4928189" cy="3962401"/>
          </a:xfrm>
          <a:prstGeom prst="rect">
            <a:avLst/>
          </a:prstGeom>
        </p:spPr>
      </p:pic>
      <p:pic>
        <p:nvPicPr>
          <p:cNvPr id="8" name="Picture 7">
            <a:extLst>
              <a:ext uri="{FF2B5EF4-FFF2-40B4-BE49-F238E27FC236}">
                <a16:creationId xmlns:a16="http://schemas.microsoft.com/office/drawing/2014/main" id="{8B171264-3181-46FD-A961-416686F72E25}"/>
              </a:ext>
            </a:extLst>
          </p:cNvPr>
          <p:cNvPicPr>
            <a:picLocks noChangeAspect="1"/>
          </p:cNvPicPr>
          <p:nvPr/>
        </p:nvPicPr>
        <p:blipFill>
          <a:blip r:embed="rId4"/>
          <a:stretch>
            <a:fillRect/>
          </a:stretch>
        </p:blipFill>
        <p:spPr>
          <a:xfrm>
            <a:off x="6311310" y="1320945"/>
            <a:ext cx="4928189" cy="3962400"/>
          </a:xfrm>
          <a:prstGeom prst="rect">
            <a:avLst/>
          </a:prstGeom>
        </p:spPr>
      </p:pic>
    </p:spTree>
    <p:extLst>
      <p:ext uri="{BB962C8B-B14F-4D97-AF65-F5344CB8AC3E}">
        <p14:creationId xmlns:p14="http://schemas.microsoft.com/office/powerpoint/2010/main" val="217694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5"/>
                                        </p:tgtEl>
                                        <p:attrNameLst>
                                          <p:attrName>style.visibility</p:attrName>
                                        </p:attrNameLst>
                                      </p:cBhvr>
                                      <p:to>
                                        <p:strVal val="visible"/>
                                      </p:to>
                                    </p:set>
                                    <p:animEffect transition="in" filter="fade">
                                      <p:cBhvr>
                                        <p:cTn id="11"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1;p13">
            <a:extLst>
              <a:ext uri="{FF2B5EF4-FFF2-40B4-BE49-F238E27FC236}">
                <a16:creationId xmlns:a16="http://schemas.microsoft.com/office/drawing/2014/main" id="{FAD3564E-F183-4AEA-8E32-8FAA8DFD18C0}"/>
              </a:ext>
            </a:extLst>
          </p:cNvPr>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sp>
        <p:nvSpPr>
          <p:cNvPr id="5" name="Slide Number Placeholder 4">
            <a:extLst>
              <a:ext uri="{FF2B5EF4-FFF2-40B4-BE49-F238E27FC236}">
                <a16:creationId xmlns:a16="http://schemas.microsoft.com/office/drawing/2014/main" id="{E69435C4-4D1F-44A8-AB6F-4F42EBDBB89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t>6</a:t>
            </a:fld>
            <a:endParaRPr kumimoji="0" lang="en-US" sz="1300" b="0" i="0" u="none" strike="noStrike" kern="1200" cap="none" spc="0" normalizeH="0" baseline="0" noProof="0" dirty="0">
              <a:ln>
                <a:noFill/>
              </a:ln>
              <a:solidFill>
                <a:prstClr val="black"/>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4D61B6B-57F3-4A0E-8943-BD06E30D0282}"/>
              </a:ext>
            </a:extLst>
          </p:cNvPr>
          <p:cNvSpPr txBox="1"/>
          <p:nvPr/>
        </p:nvSpPr>
        <p:spPr>
          <a:xfrm>
            <a:off x="6393048" y="5612660"/>
            <a:ext cx="60493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4 - TWY C under operation </a:t>
            </a:r>
          </a:p>
        </p:txBody>
      </p:sp>
      <p:sp>
        <p:nvSpPr>
          <p:cNvPr id="3" name="TextBox 2">
            <a:extLst>
              <a:ext uri="{FF2B5EF4-FFF2-40B4-BE49-F238E27FC236}">
                <a16:creationId xmlns:a16="http://schemas.microsoft.com/office/drawing/2014/main" id="{8BDF1A33-9323-4486-9F40-DDA5A3990510}"/>
              </a:ext>
            </a:extLst>
          </p:cNvPr>
          <p:cNvSpPr txBox="1"/>
          <p:nvPr/>
        </p:nvSpPr>
        <p:spPr>
          <a:xfrm>
            <a:off x="337558" y="5612660"/>
            <a:ext cx="57163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3 - New TWY T under construction (Phase 1) and north half of RWY 13R/31L under construction (Phase 2</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D140B6-D6AB-4BD9-8249-85DB1AFE43DE}"/>
              </a:ext>
            </a:extLst>
          </p:cNvPr>
          <p:cNvPicPr>
            <a:picLocks noChangeAspect="1"/>
          </p:cNvPicPr>
          <p:nvPr/>
        </p:nvPicPr>
        <p:blipFill>
          <a:blip r:embed="rId3"/>
          <a:stretch>
            <a:fillRect/>
          </a:stretch>
        </p:blipFill>
        <p:spPr>
          <a:xfrm>
            <a:off x="605898" y="1463040"/>
            <a:ext cx="5448033" cy="3947160"/>
          </a:xfrm>
          <a:prstGeom prst="rect">
            <a:avLst/>
          </a:prstGeom>
        </p:spPr>
      </p:pic>
      <p:pic>
        <p:nvPicPr>
          <p:cNvPr id="10" name="Picture 9">
            <a:extLst>
              <a:ext uri="{FF2B5EF4-FFF2-40B4-BE49-F238E27FC236}">
                <a16:creationId xmlns:a16="http://schemas.microsoft.com/office/drawing/2014/main" id="{38DC2EE2-0E03-41C6-ABE6-0E72848AD53C}"/>
              </a:ext>
            </a:extLst>
          </p:cNvPr>
          <p:cNvPicPr>
            <a:picLocks noChangeAspect="1"/>
          </p:cNvPicPr>
          <p:nvPr/>
        </p:nvPicPr>
        <p:blipFill>
          <a:blip r:embed="rId4"/>
          <a:stretch>
            <a:fillRect/>
          </a:stretch>
        </p:blipFill>
        <p:spPr>
          <a:xfrm>
            <a:off x="6393048" y="1484143"/>
            <a:ext cx="5472284" cy="3926057"/>
          </a:xfrm>
          <a:prstGeom prst="rect">
            <a:avLst/>
          </a:prstGeom>
        </p:spPr>
      </p:pic>
    </p:spTree>
    <p:extLst>
      <p:ext uri="{BB962C8B-B14F-4D97-AF65-F5344CB8AC3E}">
        <p14:creationId xmlns:p14="http://schemas.microsoft.com/office/powerpoint/2010/main" val="1138810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1;p13">
            <a:extLst>
              <a:ext uri="{FF2B5EF4-FFF2-40B4-BE49-F238E27FC236}">
                <a16:creationId xmlns:a16="http://schemas.microsoft.com/office/drawing/2014/main" id="{FAD3564E-F183-4AEA-8E32-8FAA8DFD18C0}"/>
              </a:ext>
            </a:extLst>
          </p:cNvPr>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sp>
        <p:nvSpPr>
          <p:cNvPr id="5" name="Slide Number Placeholder 4">
            <a:extLst>
              <a:ext uri="{FF2B5EF4-FFF2-40B4-BE49-F238E27FC236}">
                <a16:creationId xmlns:a16="http://schemas.microsoft.com/office/drawing/2014/main" id="{E69435C4-4D1F-44A8-AB6F-4F42EBDBB89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1300"/>
                <a:buFont typeface="Arial"/>
                <a:buNone/>
                <a:tabLst/>
                <a:defRPr/>
              </a:pPr>
              <a:t>7</a:t>
            </a:fld>
            <a:endParaRPr kumimoji="0" lang="en-US" sz="1300" b="0" i="0" u="none" strike="noStrike" kern="1200" cap="none" spc="0" normalizeH="0" baseline="0" noProof="0" dirty="0">
              <a:ln>
                <a:noFill/>
              </a:ln>
              <a:solidFill>
                <a:prstClr val="black"/>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4D61B6B-57F3-4A0E-8943-BD06E30D0282}"/>
              </a:ext>
            </a:extLst>
          </p:cNvPr>
          <p:cNvSpPr txBox="1"/>
          <p:nvPr/>
        </p:nvSpPr>
        <p:spPr>
          <a:xfrm>
            <a:off x="6433368" y="5558563"/>
            <a:ext cx="5448055" cy="10515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6 – RWY 13R/31L, final pavement layer preparation </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8BDF1A33-9323-4486-9F40-DDA5A3990510}"/>
              </a:ext>
            </a:extLst>
          </p:cNvPr>
          <p:cNvSpPr txBox="1"/>
          <p:nvPr/>
        </p:nvSpPr>
        <p:spPr>
          <a:xfrm>
            <a:off x="310577" y="5569058"/>
            <a:ext cx="5743354"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5 – RWY 13R/31L with reinforcements and placing final concrete pavement layer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8E66A5D-DB04-44C7-BD64-6F7EF66DFF3B}"/>
              </a:ext>
            </a:extLst>
          </p:cNvPr>
          <p:cNvPicPr>
            <a:picLocks noChangeAspect="1"/>
          </p:cNvPicPr>
          <p:nvPr/>
        </p:nvPicPr>
        <p:blipFill>
          <a:blip r:embed="rId3"/>
          <a:stretch>
            <a:fillRect/>
          </a:stretch>
        </p:blipFill>
        <p:spPr>
          <a:xfrm>
            <a:off x="528544" y="1424627"/>
            <a:ext cx="5466316" cy="3931921"/>
          </a:xfrm>
          <a:prstGeom prst="rect">
            <a:avLst/>
          </a:prstGeom>
        </p:spPr>
      </p:pic>
      <p:pic>
        <p:nvPicPr>
          <p:cNvPr id="11" name="Picture 10">
            <a:extLst>
              <a:ext uri="{FF2B5EF4-FFF2-40B4-BE49-F238E27FC236}">
                <a16:creationId xmlns:a16="http://schemas.microsoft.com/office/drawing/2014/main" id="{BDFD2709-748A-4D61-B873-4EBCE5E082DD}"/>
              </a:ext>
            </a:extLst>
          </p:cNvPr>
          <p:cNvPicPr>
            <a:picLocks noChangeAspect="1"/>
          </p:cNvPicPr>
          <p:nvPr/>
        </p:nvPicPr>
        <p:blipFill>
          <a:blip r:embed="rId4"/>
          <a:stretch>
            <a:fillRect/>
          </a:stretch>
        </p:blipFill>
        <p:spPr>
          <a:xfrm>
            <a:off x="6433368" y="1424627"/>
            <a:ext cx="5580832" cy="3931920"/>
          </a:xfrm>
          <a:prstGeom prst="rect">
            <a:avLst/>
          </a:prstGeom>
        </p:spPr>
      </p:pic>
    </p:spTree>
    <p:extLst>
      <p:ext uri="{BB962C8B-B14F-4D97-AF65-F5344CB8AC3E}">
        <p14:creationId xmlns:p14="http://schemas.microsoft.com/office/powerpoint/2010/main" val="104706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B9F1DF4-0140-4278-81E7-F85B913A7542}"/>
              </a:ext>
            </a:extLst>
          </p:cNvPr>
          <p:cNvSpPr>
            <a:spLocks noGrp="1"/>
          </p:cNvSpPr>
          <p:nvPr>
            <p:ph type="ctrTitle"/>
          </p:nvPr>
        </p:nvSpPr>
        <p:spPr>
          <a:xfrm>
            <a:off x="3684397" y="2353640"/>
            <a:ext cx="4823205" cy="2150719"/>
          </a:xfrm>
          <a:noFill/>
        </p:spPr>
        <p:txBody>
          <a:bodyPr anchor="ctr">
            <a:normAutofit/>
          </a:bodyPr>
          <a:lstStyle/>
          <a:p>
            <a:r>
              <a:rPr lang="en-US" sz="4800" dirty="0">
                <a:solidFill>
                  <a:srgbClr val="080808"/>
                </a:solidFill>
                <a:latin typeface="Garamond" panose="02020404030301010803" pitchFamily="18" charset="0"/>
              </a:rPr>
              <a:t>Voluntary Noise</a:t>
            </a:r>
            <a:br>
              <a:rPr lang="en-US" sz="4800" dirty="0">
                <a:solidFill>
                  <a:srgbClr val="080808"/>
                </a:solidFill>
                <a:latin typeface="Garamond" panose="02020404030301010803" pitchFamily="18" charset="0"/>
              </a:rPr>
            </a:br>
            <a:r>
              <a:rPr lang="en-US" sz="4800" dirty="0">
                <a:solidFill>
                  <a:srgbClr val="080808"/>
                </a:solidFill>
                <a:latin typeface="Garamond" panose="02020404030301010803" pitchFamily="18" charset="0"/>
              </a:rPr>
              <a:t>Program</a:t>
            </a: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2592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AED14-9AF4-453A-9FBE-7B6DD41721F8}"/>
              </a:ext>
            </a:extLst>
          </p:cNvPr>
          <p:cNvSpPr>
            <a:spLocks noGrp="1"/>
          </p:cNvSpPr>
          <p:nvPr>
            <p:ph type="title"/>
          </p:nvPr>
        </p:nvSpPr>
        <p:spPr>
          <a:xfrm>
            <a:off x="572493" y="411203"/>
            <a:ext cx="11018520" cy="859138"/>
          </a:xfrm>
        </p:spPr>
        <p:txBody>
          <a:bodyPr anchor="b">
            <a:normAutofit/>
          </a:bodyPr>
          <a:lstStyle/>
          <a:p>
            <a:r>
              <a:rPr lang="en-US" sz="4600" dirty="0">
                <a:solidFill>
                  <a:schemeClr val="bg2">
                    <a:lumMod val="10000"/>
                  </a:schemeClr>
                </a:solidFill>
              </a:rPr>
              <a:t>Dallas Love Field’s Voluntary Noise Program</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6138A7-A6ED-405B-B04D-B519C07FA6D5}"/>
              </a:ext>
            </a:extLst>
          </p:cNvPr>
          <p:cNvSpPr>
            <a:spLocks noGrp="1"/>
          </p:cNvSpPr>
          <p:nvPr>
            <p:ph idx="1"/>
          </p:nvPr>
        </p:nvSpPr>
        <p:spPr>
          <a:xfrm>
            <a:off x="572493" y="2071316"/>
            <a:ext cx="6713552" cy="4119172"/>
          </a:xfrm>
        </p:spPr>
        <p:txBody>
          <a:bodyPr anchor="t">
            <a:normAutofit/>
          </a:bodyPr>
          <a:lstStyle/>
          <a:p>
            <a:pPr marL="274320" indent="-274320">
              <a:lnSpc>
                <a:spcPct val="150000"/>
              </a:lnSpc>
              <a:spcBef>
                <a:spcPts val="0"/>
              </a:spcBef>
              <a:buClr>
                <a:srgbClr val="75AD6F"/>
              </a:buClr>
              <a:buFont typeface="Wingdings" panose="05000000000000000000" pitchFamily="2" charset="2"/>
              <a:buChar char="v"/>
            </a:pPr>
            <a:r>
              <a:rPr lang="en-US" sz="1400" b="0" i="0" dirty="0">
                <a:solidFill>
                  <a:schemeClr val="bg2">
                    <a:lumMod val="10000"/>
                  </a:schemeClr>
                </a:solidFill>
                <a:effectLst/>
              </a:rPr>
              <a:t>To better respond to the concern of our neighbors, the City of Dallas’ Department of Aviation has developed a Voluntary Noise Control Program for the Airport.</a:t>
            </a:r>
          </a:p>
          <a:p>
            <a:pPr marL="274320" indent="-274320">
              <a:lnSpc>
                <a:spcPct val="150000"/>
              </a:lnSpc>
              <a:spcBef>
                <a:spcPts val="0"/>
              </a:spcBef>
              <a:buClr>
                <a:srgbClr val="75AD6F"/>
              </a:buClr>
              <a:buFont typeface="Wingdings" panose="05000000000000000000" pitchFamily="2" charset="2"/>
              <a:buChar char="v"/>
            </a:pPr>
            <a:r>
              <a:rPr lang="en-US" sz="1400" dirty="0">
                <a:solidFill>
                  <a:schemeClr val="bg2">
                    <a:lumMod val="10000"/>
                  </a:schemeClr>
                </a:solidFill>
              </a:rPr>
              <a:t>DOA</a:t>
            </a:r>
            <a:r>
              <a:rPr lang="en-US" sz="1400" b="0" i="0" dirty="0">
                <a:solidFill>
                  <a:schemeClr val="bg2">
                    <a:lumMod val="10000"/>
                  </a:schemeClr>
                </a:solidFill>
                <a:effectLst/>
              </a:rPr>
              <a:t> </a:t>
            </a:r>
            <a:r>
              <a:rPr lang="en-US" sz="1400" dirty="0">
                <a:solidFill>
                  <a:schemeClr val="bg2">
                    <a:lumMod val="10000"/>
                  </a:schemeClr>
                </a:solidFill>
              </a:rPr>
              <a:t>serves as a liaison between the community and FAA while also disseminating noise information to stakeholders through outreach. </a:t>
            </a:r>
          </a:p>
          <a:p>
            <a:pPr marL="274320" indent="-274320">
              <a:lnSpc>
                <a:spcPct val="150000"/>
              </a:lnSpc>
              <a:spcBef>
                <a:spcPts val="0"/>
              </a:spcBef>
              <a:buClr>
                <a:srgbClr val="75AD6F"/>
              </a:buClr>
              <a:buFont typeface="Wingdings" panose="05000000000000000000" pitchFamily="2" charset="2"/>
              <a:buChar char="v"/>
            </a:pPr>
            <a:r>
              <a:rPr lang="en-US" sz="1400" b="0" i="0" dirty="0">
                <a:solidFill>
                  <a:schemeClr val="bg2">
                    <a:lumMod val="10000"/>
                  </a:schemeClr>
                </a:solidFill>
                <a:effectLst/>
              </a:rPr>
              <a:t>The Federal Aviation Administration controls the National Airspace System in the United States.</a:t>
            </a:r>
          </a:p>
          <a:p>
            <a:pPr marL="274320" indent="-274320">
              <a:lnSpc>
                <a:spcPct val="150000"/>
              </a:lnSpc>
              <a:spcBef>
                <a:spcPts val="0"/>
              </a:spcBef>
              <a:buClr>
                <a:srgbClr val="75AD6F"/>
              </a:buClr>
              <a:buFont typeface="Wingdings" panose="05000000000000000000" pitchFamily="2" charset="2"/>
              <a:buChar char="v"/>
            </a:pPr>
            <a:r>
              <a:rPr lang="en-US" sz="1400" b="0" i="0" dirty="0">
                <a:solidFill>
                  <a:schemeClr val="bg2">
                    <a:lumMod val="10000"/>
                  </a:schemeClr>
                </a:solidFill>
                <a:effectLst/>
              </a:rPr>
              <a:t>FAA’s Air Traffic Control directs commercial air traffic to and from DAL Airport. </a:t>
            </a:r>
          </a:p>
          <a:p>
            <a:pPr marL="274320" indent="-274320">
              <a:lnSpc>
                <a:spcPct val="150000"/>
              </a:lnSpc>
              <a:spcBef>
                <a:spcPts val="0"/>
              </a:spcBef>
              <a:buClr>
                <a:srgbClr val="75AD6F"/>
              </a:buClr>
              <a:buFont typeface="Wingdings" panose="05000000000000000000" pitchFamily="2" charset="2"/>
              <a:buChar char="v"/>
            </a:pPr>
            <a:r>
              <a:rPr lang="en-US" sz="1400" dirty="0">
                <a:solidFill>
                  <a:schemeClr val="bg2">
                    <a:lumMod val="10000"/>
                  </a:schemeClr>
                </a:solidFill>
              </a:rPr>
              <a:t>DAL’s Noise and Operations Monitoring System (NOMS) utilizes Casper Airport Solutions as its advanced system that enables the City of Dallas to monitor and better understand aircraft noise in the vicinity of the Airport. The system is comprised of 4 fixed noise monitors in the community.</a:t>
            </a:r>
          </a:p>
        </p:txBody>
      </p:sp>
      <p:pic>
        <p:nvPicPr>
          <p:cNvPr id="4" name="Picture 3">
            <a:extLst>
              <a:ext uri="{FF2B5EF4-FFF2-40B4-BE49-F238E27FC236}">
                <a16:creationId xmlns:a16="http://schemas.microsoft.com/office/drawing/2014/main" id="{6C96F72A-752A-44B5-AAAB-520AFC517A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47" b="-2"/>
          <a:stretch/>
        </p:blipFill>
        <p:spPr>
          <a:xfrm rot="5400000">
            <a:off x="7597934" y="2171700"/>
            <a:ext cx="4096512" cy="39410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342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p1gLakBRlK.dRw_hLRlQ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8">
      <a:dk1>
        <a:srgbClr val="B6CDD8"/>
      </a:dk1>
      <a:lt1>
        <a:sysClr val="window" lastClr="FFFFFF"/>
      </a:lt1>
      <a:dk2>
        <a:srgbClr val="B6CDD8"/>
      </a:dk2>
      <a:lt2>
        <a:srgbClr val="B6CDD8"/>
      </a:lt2>
      <a:accent1>
        <a:srgbClr val="4472C4"/>
      </a:accent1>
      <a:accent2>
        <a:srgbClr val="B6CDD8"/>
      </a:accent2>
      <a:accent3>
        <a:srgbClr val="B6CDD8"/>
      </a:accent3>
      <a:accent4>
        <a:srgbClr val="B6CDD8"/>
      </a:accent4>
      <a:accent5>
        <a:srgbClr val="5B9BD5"/>
      </a:accent5>
      <a:accent6>
        <a:srgbClr val="70AD47"/>
      </a:accent6>
      <a:hlink>
        <a:srgbClr val="0563C1"/>
      </a:hlink>
      <a:folHlink>
        <a:srgbClr val="B6C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Blank">
  <a:themeElements>
    <a:clrScheme name="Custom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3.xml><?xml version="1.0" encoding="utf-8"?>
<a:theme xmlns:a="http://schemas.openxmlformats.org/drawingml/2006/main" name="7_Office Theme">
  <a:themeElements>
    <a:clrScheme name="Heart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5FA644B2637A43A7927F527E7306ED" ma:contentTypeVersion="10" ma:contentTypeDescription="Create a new document." ma:contentTypeScope="" ma:versionID="96f29dcc37d0353b26a2f4b669b82695">
  <xsd:schema xmlns:xsd="http://www.w3.org/2001/XMLSchema" xmlns:xs="http://www.w3.org/2001/XMLSchema" xmlns:p="http://schemas.microsoft.com/office/2006/metadata/properties" xmlns:ns3="7e89dc9f-aecb-4db4-a0af-553a6dc7ffab" xmlns:ns4="947d4038-c2cb-4547-9b18-6e6ded13b724" targetNamespace="http://schemas.microsoft.com/office/2006/metadata/properties" ma:root="true" ma:fieldsID="b0a82a456f97cf918604f3758389d956" ns3:_="" ns4:_="">
    <xsd:import namespace="7e89dc9f-aecb-4db4-a0af-553a6dc7ffab"/>
    <xsd:import namespace="947d4038-c2cb-4547-9b18-6e6ded13b724"/>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9dc9f-aecb-4db4-a0af-553a6dc7ff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hidden="true"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7d4038-c2cb-4547-9b18-6e6ded13b7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F0FF9F-1AE5-4A48-B5B8-6389C44BC10C}">
  <ds:schemaRefs>
    <ds:schemaRef ds:uri="http://schemas.microsoft.com/sharepoint/v3/contenttype/forms"/>
  </ds:schemaRefs>
</ds:datastoreItem>
</file>

<file path=customXml/itemProps2.xml><?xml version="1.0" encoding="utf-8"?>
<ds:datastoreItem xmlns:ds="http://schemas.openxmlformats.org/officeDocument/2006/customXml" ds:itemID="{4BE1F1D9-9513-4A2D-9C8A-B7F58F67E476}">
  <ds:schemaRefs>
    <ds:schemaRef ds:uri="http://schemas.microsoft.com/office/2006/metadata/properties"/>
    <ds:schemaRef ds:uri="http://purl.org/dc/dcmitype/"/>
    <ds:schemaRef ds:uri="http://schemas.openxmlformats.org/package/2006/metadata/core-properties"/>
    <ds:schemaRef ds:uri="http://purl.org/dc/elements/1.1/"/>
    <ds:schemaRef ds:uri="http://www.w3.org/XML/1998/namespace"/>
    <ds:schemaRef ds:uri="http://purl.org/dc/terms/"/>
    <ds:schemaRef ds:uri="7e89dc9f-aecb-4db4-a0af-553a6dc7ffab"/>
    <ds:schemaRef ds:uri="http://schemas.microsoft.com/office/2006/documentManagement/types"/>
    <ds:schemaRef ds:uri="http://schemas.microsoft.com/office/infopath/2007/PartnerControls"/>
    <ds:schemaRef ds:uri="947d4038-c2cb-4547-9b18-6e6ded13b724"/>
  </ds:schemaRefs>
</ds:datastoreItem>
</file>

<file path=customXml/itemProps3.xml><?xml version="1.0" encoding="utf-8"?>
<ds:datastoreItem xmlns:ds="http://schemas.openxmlformats.org/officeDocument/2006/customXml" ds:itemID="{F0499126-5AF6-48DE-B5FC-737742E1E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9dc9f-aecb-4db4-a0af-553a6dc7ffab"/>
    <ds:schemaRef ds:uri="947d4038-c2cb-4547-9b18-6e6ded13b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15291</TotalTime>
  <Words>677</Words>
  <Application>Microsoft Office PowerPoint</Application>
  <PresentationFormat>Widescreen</PresentationFormat>
  <Paragraphs>86</Paragraphs>
  <Slides>18</Slides>
  <Notes>16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29" baseType="lpstr">
      <vt:lpstr>Arial</vt:lpstr>
      <vt:lpstr>Calibri</vt:lpstr>
      <vt:lpstr>Calibri Light</vt:lpstr>
      <vt:lpstr>Garamond</vt:lpstr>
      <vt:lpstr>Open Sans</vt:lpstr>
      <vt:lpstr>Wingdings</vt:lpstr>
      <vt:lpstr>Office Theme</vt:lpstr>
      <vt:lpstr>6_Blank</vt:lpstr>
      <vt:lpstr>7_Office Theme</vt:lpstr>
      <vt:lpstr>1_Office Theme</vt:lpstr>
      <vt:lpstr>think-cell Slide</vt:lpstr>
      <vt:lpstr>Love Field  Environmental  Advisory Committee  Meeting</vt:lpstr>
      <vt:lpstr>Agenda</vt:lpstr>
      <vt:lpstr>Runway 13R/31L Taxiway C Phase 1 Reconstruction</vt:lpstr>
      <vt:lpstr>PowerPoint Presentation</vt:lpstr>
      <vt:lpstr>Runway 13R-31L Reconstruction</vt:lpstr>
      <vt:lpstr>Runway 13R-31L Reconstruction</vt:lpstr>
      <vt:lpstr>Runway 13R-31L Reconstruction</vt:lpstr>
      <vt:lpstr>Voluntary Noise Program</vt:lpstr>
      <vt:lpstr>Dallas Love Field’s Voluntary Noise Program</vt:lpstr>
      <vt:lpstr>Flight Tracker</vt:lpstr>
      <vt:lpstr>NoiseLab</vt:lpstr>
      <vt:lpstr>Operation Statistics (Oct – Dec 2021)</vt:lpstr>
      <vt:lpstr>Noise Complaints</vt:lpstr>
      <vt:lpstr>CY 2021 Total Operations &amp; Complaints</vt:lpstr>
      <vt:lpstr>Radar Track  Density Map</vt:lpstr>
      <vt:lpstr>Covid Impacts on Operations: CY 2019 &amp; 2020 vs 2021</vt:lpstr>
      <vt:lpstr>Open Discussion and Questions </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Field Environmental Advisory Committee Meeting</dc:title>
  <dc:creator>Ellison, Isaac</dc:creator>
  <cp:lastModifiedBy>Ellison, Isaac</cp:lastModifiedBy>
  <cp:revision>65</cp:revision>
  <cp:lastPrinted>2021-10-14T22:14:31Z</cp:lastPrinted>
  <dcterms:created xsi:type="dcterms:W3CDTF">2021-07-06T18:13:41Z</dcterms:created>
  <dcterms:modified xsi:type="dcterms:W3CDTF">2022-01-13T19:10:05Z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0x010100215FA644B2637A43A7927F527E7306ED</vt:lpwstr>
  </property>
</Properties>
</file>